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19"/>
  </p:notesMasterIdLst>
  <p:sldIdLst>
    <p:sldId id="256" r:id="rId2"/>
    <p:sldId id="264" r:id="rId3"/>
    <p:sldId id="260" r:id="rId4"/>
    <p:sldId id="266" r:id="rId5"/>
    <p:sldId id="261" r:id="rId6"/>
    <p:sldId id="269" r:id="rId7"/>
    <p:sldId id="271" r:id="rId8"/>
    <p:sldId id="268" r:id="rId9"/>
    <p:sldId id="263" r:id="rId10"/>
    <p:sldId id="265" r:id="rId11"/>
    <p:sldId id="267" r:id="rId12"/>
    <p:sldId id="270" r:id="rId13"/>
    <p:sldId id="272" r:id="rId14"/>
    <p:sldId id="262" r:id="rId15"/>
    <p:sldId id="257" r:id="rId16"/>
    <p:sldId id="258" r:id="rId17"/>
    <p:sldId id="259" r:id="rId18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1D58"/>
    <a:srgbClr val="FFC024"/>
    <a:srgbClr val="FF8524"/>
    <a:srgbClr val="5725D7"/>
    <a:srgbClr val="148F77"/>
    <a:srgbClr val="67143B"/>
    <a:srgbClr val="E729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94"/>
  </p:normalViewPr>
  <p:slideViewPr>
    <p:cSldViewPr snapToGrid="0">
      <p:cViewPr>
        <p:scale>
          <a:sx n="72" d="100"/>
          <a:sy n="72" d="100"/>
        </p:scale>
        <p:origin x="1128" y="1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DA24D-6F44-3A42-934F-EBB42E4D893C}" type="datetimeFigureOut">
              <a:rPr lang="fr-FR" smtClean="0"/>
              <a:t>03/03/2025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9BE10-ACEA-F747-A397-11E5FE53DF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6585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9BE10-ACEA-F747-A397-11E5FE53DF8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586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9BE10-ACEA-F747-A397-11E5FE53DF8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5393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9BE10-ACEA-F747-A397-11E5FE53DF8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8004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99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92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24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20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8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22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03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43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80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37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09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3/3/25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svg"/><Relationship Id="rId3" Type="http://schemas.openxmlformats.org/officeDocument/2006/relationships/image" Target="../media/image19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8.png"/><Relationship Id="rId10" Type="http://schemas.openxmlformats.org/officeDocument/2006/relationships/image" Target="../media/image15.jpeg"/><Relationship Id="rId4" Type="http://schemas.openxmlformats.org/officeDocument/2006/relationships/image" Target="../media/image20.png"/><Relationship Id="rId9" Type="http://schemas.openxmlformats.org/officeDocument/2006/relationships/image" Target="../media/image14.jpe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jpe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F3C14BF-21AB-60FF-ACE9-208F0BC5626F}"/>
              </a:ext>
            </a:extLst>
          </p:cNvPr>
          <p:cNvSpPr/>
          <p:nvPr/>
        </p:nvSpPr>
        <p:spPr>
          <a:xfrm>
            <a:off x="2640276" y="1517067"/>
            <a:ext cx="6915498" cy="6485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148F77"/>
                </a:solidFill>
              </a:rPr>
              <a:t>d4SU</a:t>
            </a:r>
            <a:r>
              <a:rPr lang="fr-FR" sz="1600" b="1" dirty="0">
                <a:solidFill>
                  <a:srgbClr val="148F77"/>
                </a:solidFill>
              </a:rPr>
              <a:t> services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FEA31F-0C3A-B464-450F-98CE5278B577}"/>
              </a:ext>
            </a:extLst>
          </p:cNvPr>
          <p:cNvSpPr/>
          <p:nvPr/>
        </p:nvSpPr>
        <p:spPr>
          <a:xfrm>
            <a:off x="424388" y="208378"/>
            <a:ext cx="1813578" cy="100037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DBL</a:t>
            </a:r>
          </a:p>
          <a:p>
            <a:pPr algn="ctr"/>
            <a:r>
              <a:rPr lang="en-US" sz="1200" dirty="0"/>
              <a:t>Digital Building LogBook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3FF7C24-C1B8-74E0-33F8-633C79E04ADE}"/>
              </a:ext>
            </a:extLst>
          </p:cNvPr>
          <p:cNvSpPr/>
          <p:nvPr/>
        </p:nvSpPr>
        <p:spPr>
          <a:xfrm>
            <a:off x="2327982" y="208378"/>
            <a:ext cx="1813578" cy="10003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DBP</a:t>
            </a:r>
          </a:p>
          <a:p>
            <a:pPr algn="ctr"/>
            <a:r>
              <a:rPr lang="en-US" sz="1200" dirty="0"/>
              <a:t>Digital Building Permit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5B5BAF7-2C02-9EF5-53F4-CECE75F33B1E}"/>
              </a:ext>
            </a:extLst>
          </p:cNvPr>
          <p:cNvSpPr/>
          <p:nvPr/>
        </p:nvSpPr>
        <p:spPr>
          <a:xfrm>
            <a:off x="4240812" y="208378"/>
            <a:ext cx="1813578" cy="100037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EPC</a:t>
            </a:r>
          </a:p>
          <a:p>
            <a:pPr algn="ctr"/>
            <a:r>
              <a:rPr lang="en-US" sz="1200" dirty="0"/>
              <a:t>Energy Performance Certificate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00E8BD-7D0A-0F8B-E231-E93D2FD9524E}"/>
              </a:ext>
            </a:extLst>
          </p:cNvPr>
          <p:cNvSpPr/>
          <p:nvPr/>
        </p:nvSpPr>
        <p:spPr>
          <a:xfrm>
            <a:off x="2688532" y="2418495"/>
            <a:ext cx="6915498" cy="4196062"/>
          </a:xfrm>
          <a:prstGeom prst="roundRect">
            <a:avLst>
              <a:gd name="adj" fmla="val 6999"/>
            </a:avLst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rgbClr val="148F77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BB254E3-6489-444C-53C1-654026B0B24F}"/>
              </a:ext>
            </a:extLst>
          </p:cNvPr>
          <p:cNvSpPr/>
          <p:nvPr/>
        </p:nvSpPr>
        <p:spPr>
          <a:xfrm>
            <a:off x="9908556" y="208378"/>
            <a:ext cx="1813578" cy="1000379"/>
          </a:xfrm>
          <a:prstGeom prst="roundRect">
            <a:avLst/>
          </a:prstGeom>
          <a:solidFill>
            <a:srgbClr val="FF85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3DC</a:t>
            </a:r>
          </a:p>
          <a:p>
            <a:pPr algn="ctr"/>
            <a:r>
              <a:rPr lang="en-US" sz="1200" dirty="0"/>
              <a:t>3D </a:t>
            </a:r>
            <a:r>
              <a:rPr lang="en-US" sz="1200" dirty="0" err="1"/>
              <a:t>Cadastre</a:t>
            </a:r>
            <a:endParaRPr lang="en-US" sz="1200"/>
          </a:p>
          <a:p>
            <a:pPr algn="ctr"/>
            <a:endParaRPr lang="en-US" sz="1200"/>
          </a:p>
        </p:txBody>
      </p:sp>
      <p:pic>
        <p:nvPicPr>
          <p:cNvPr id="1026" name="Picture 2" descr="buildingSMART International – openBIM Forum EU">
            <a:extLst>
              <a:ext uri="{FF2B5EF4-FFF2-40B4-BE49-F238E27FC236}">
                <a16:creationId xmlns:a16="http://schemas.microsoft.com/office/drawing/2014/main" id="{1DF336F3-95FC-B212-6499-4393472C7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504" y="3493154"/>
            <a:ext cx="1679138" cy="166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ystem Sybase ICON favicon | FreePNGimg">
            <a:extLst>
              <a:ext uri="{FF2B5EF4-FFF2-40B4-BE49-F238E27FC236}">
                <a16:creationId xmlns:a16="http://schemas.microsoft.com/office/drawing/2014/main" id="{D713CFF1-0883-1799-0AD1-F7D1FF9AC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895" y="4869410"/>
            <a:ext cx="1191754" cy="118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etting Started with Python FastAPI: A Comprehensive Guide">
            <a:extLst>
              <a:ext uri="{FF2B5EF4-FFF2-40B4-BE49-F238E27FC236}">
                <a16:creationId xmlns:a16="http://schemas.microsoft.com/office/drawing/2014/main" id="{AA4C7F3C-1AAB-031F-0B29-2CB2B30BF6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4" t="12836" r="24908" b="15561"/>
          <a:stretch/>
        </p:blipFill>
        <p:spPr bwMode="auto">
          <a:xfrm>
            <a:off x="5098390" y="2442244"/>
            <a:ext cx="1512025" cy="1444130"/>
          </a:xfrm>
          <a:prstGeom prst="rect">
            <a:avLst/>
          </a:prstGeom>
          <a:solidFill>
            <a:srgbClr val="148F77"/>
          </a:solidFill>
        </p:spPr>
      </p:pic>
      <p:pic>
        <p:nvPicPr>
          <p:cNvPr id="1034" name="Picture 10" descr="Logo of Celery">
            <a:extLst>
              <a:ext uri="{FF2B5EF4-FFF2-40B4-BE49-F238E27FC236}">
                <a16:creationId xmlns:a16="http://schemas.microsoft.com/office/drawing/2014/main" id="{560E5E48-D4D1-E5EE-F710-C385DE178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2" b="28377"/>
          <a:stretch/>
        </p:blipFill>
        <p:spPr bwMode="auto">
          <a:xfrm>
            <a:off x="5019652" y="3918451"/>
            <a:ext cx="1726564" cy="79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ocessing Icon - Free Download Miscellaneous Icons | IconScout">
            <a:extLst>
              <a:ext uri="{FF2B5EF4-FFF2-40B4-BE49-F238E27FC236}">
                <a16:creationId xmlns:a16="http://schemas.microsoft.com/office/drawing/2014/main" id="{0BBAEC72-BAA9-36DB-91D5-53E848C7F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603" y="4030104"/>
            <a:ext cx="614303" cy="56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F1C079DC-C026-6BE0-B1E8-CF1E4E7B4D6E}"/>
              </a:ext>
            </a:extLst>
          </p:cNvPr>
          <p:cNvSpPr/>
          <p:nvPr/>
        </p:nvSpPr>
        <p:spPr>
          <a:xfrm>
            <a:off x="4258157" y="4016184"/>
            <a:ext cx="577353" cy="69379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F4DA55-7429-08D4-9BE7-ABBCC90ACE97}"/>
              </a:ext>
            </a:extLst>
          </p:cNvPr>
          <p:cNvSpPr txBox="1"/>
          <p:nvPr/>
        </p:nvSpPr>
        <p:spPr>
          <a:xfrm>
            <a:off x="3117967" y="4963737"/>
            <a:ext cx="65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Ifc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D2E8B0-9F0F-87FF-BB88-1F65A2C2D501}"/>
              </a:ext>
            </a:extLst>
          </p:cNvPr>
          <p:cNvSpPr txBox="1"/>
          <p:nvPr/>
        </p:nvSpPr>
        <p:spPr>
          <a:xfrm>
            <a:off x="6610415" y="4082743"/>
            <a:ext cx="1150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Celery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07818D-8D0B-82DB-93B7-700A3C6D1E91}"/>
              </a:ext>
            </a:extLst>
          </p:cNvPr>
          <p:cNvSpPr txBox="1"/>
          <p:nvPr/>
        </p:nvSpPr>
        <p:spPr>
          <a:xfrm>
            <a:off x="4912800" y="6106655"/>
            <a:ext cx="189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PostgreSQL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B649AB-0BBD-DC1B-F2A1-4D59779E11E6}"/>
              </a:ext>
            </a:extLst>
          </p:cNvPr>
          <p:cNvSpPr txBox="1"/>
          <p:nvPr/>
        </p:nvSpPr>
        <p:spPr>
          <a:xfrm>
            <a:off x="3996007" y="2923955"/>
            <a:ext cx="115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FastAPI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F4E071-2B6C-5E4C-1FF2-B1CDFE2748F7}"/>
              </a:ext>
            </a:extLst>
          </p:cNvPr>
          <p:cNvSpPr txBox="1"/>
          <p:nvPr/>
        </p:nvSpPr>
        <p:spPr>
          <a:xfrm>
            <a:off x="6465440" y="5179880"/>
            <a:ext cx="1067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PostGIS</a:t>
            </a:r>
          </a:p>
          <a:p>
            <a:pPr algn="ctr"/>
            <a:r>
              <a:rPr lang="en-US" sz="1600"/>
              <a:t>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117F6B-7F36-033B-68B5-0BA662018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8004" y="3667529"/>
            <a:ext cx="850904" cy="1351429"/>
          </a:xfrm>
          <a:prstGeom prst="rect">
            <a:avLst/>
          </a:prstGeom>
        </p:spPr>
      </p:pic>
      <p:pic>
        <p:nvPicPr>
          <p:cNvPr id="3" name="Picture 2" descr="Redis icon - Free download on Iconfinder">
            <a:extLst>
              <a:ext uri="{FF2B5EF4-FFF2-40B4-BE49-F238E27FC236}">
                <a16:creationId xmlns:a16="http://schemas.microsoft.com/office/drawing/2014/main" id="{53205C1A-FED6-D62D-BE7A-9488765C7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217" y="3123487"/>
            <a:ext cx="787187" cy="78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BC19A9-625D-E01D-C923-F06DA62AD0C8}"/>
              </a:ext>
            </a:extLst>
          </p:cNvPr>
          <p:cNvSpPr txBox="1"/>
          <p:nvPr/>
        </p:nvSpPr>
        <p:spPr>
          <a:xfrm>
            <a:off x="7385951" y="3257650"/>
            <a:ext cx="1150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redis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403745-ACDD-4E3F-E3CD-B18E92B60199}"/>
              </a:ext>
            </a:extLst>
          </p:cNvPr>
          <p:cNvSpPr txBox="1"/>
          <p:nvPr/>
        </p:nvSpPr>
        <p:spPr>
          <a:xfrm>
            <a:off x="7957757" y="5039808"/>
            <a:ext cx="1682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IfcOpenShell</a:t>
            </a:r>
          </a:p>
          <a:p>
            <a:pPr algn="ctr"/>
            <a:r>
              <a:rPr lang="en-US"/>
              <a:t>Ifc2JSON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B3CFD2C-F0DA-A7A9-F656-76A866D5C352}"/>
              </a:ext>
            </a:extLst>
          </p:cNvPr>
          <p:cNvSpPr/>
          <p:nvPr/>
        </p:nvSpPr>
        <p:spPr>
          <a:xfrm>
            <a:off x="8019308" y="208378"/>
            <a:ext cx="1813578" cy="100037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BAMB</a:t>
            </a:r>
          </a:p>
          <a:p>
            <a:pPr algn="ctr"/>
            <a:r>
              <a:rPr lang="en-US" sz="1200" dirty="0"/>
              <a:t>Buildings as Material Banks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C7FB158-AFD5-F2BA-C6A1-0B3F253A9DD8}"/>
              </a:ext>
            </a:extLst>
          </p:cNvPr>
          <p:cNvSpPr/>
          <p:nvPr/>
        </p:nvSpPr>
        <p:spPr>
          <a:xfrm>
            <a:off x="6130060" y="208378"/>
            <a:ext cx="1813578" cy="100037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LCA</a:t>
            </a:r>
          </a:p>
          <a:p>
            <a:pPr algn="ctr"/>
            <a:r>
              <a:rPr lang="en-US" sz="1200" dirty="0"/>
              <a:t>Life Cycle Assessment</a:t>
            </a:r>
          </a:p>
          <a:p>
            <a:pPr algn="ctr"/>
            <a:endParaRPr lang="en-US" sz="12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2D5822C-AF21-758E-1D83-89844FB6CE24}"/>
              </a:ext>
            </a:extLst>
          </p:cNvPr>
          <p:cNvSpPr/>
          <p:nvPr/>
        </p:nvSpPr>
        <p:spPr>
          <a:xfrm>
            <a:off x="434205" y="1340210"/>
            <a:ext cx="1813578" cy="100037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REM</a:t>
            </a:r>
          </a:p>
          <a:p>
            <a:pPr algn="ctr"/>
            <a:r>
              <a:rPr lang="en-US" sz="1200"/>
              <a:t>Real Estate Management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FB3172-1F60-D2A7-8F62-5E11C34A8ACE}"/>
              </a:ext>
            </a:extLst>
          </p:cNvPr>
          <p:cNvSpPr/>
          <p:nvPr/>
        </p:nvSpPr>
        <p:spPr>
          <a:xfrm>
            <a:off x="9908556" y="1328606"/>
            <a:ext cx="1813578" cy="100037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PRA</a:t>
            </a:r>
          </a:p>
          <a:p>
            <a:pPr algn="ctr"/>
            <a:r>
              <a:rPr lang="en-US" sz="1200"/>
              <a:t>Public Revenue Administration</a:t>
            </a:r>
          </a:p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6792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A4C89-FEB2-E41D-7F4B-B85059047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7CC8E2-55DB-A4E3-0687-6F5774F57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199" y="1860152"/>
            <a:ext cx="10515599" cy="49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75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05249-711C-1E0D-34B0-F2BC421CA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5385BC2-6A43-8275-B6D0-160DDB0B0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344" y="1690688"/>
            <a:ext cx="10141527" cy="505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55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386C-268D-3057-54AC-25F9F8A46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7A6CC40-FA63-3FEF-D3C0-48F4437EC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1928547"/>
            <a:ext cx="7772400" cy="300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61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6F2D-DBB0-0547-DF09-DF9796123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E2C096C-677E-5126-363D-02BE33A86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646059"/>
            <a:ext cx="7772400" cy="556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86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C094A-FE68-7011-79F8-406626633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4F3E78C-60C7-0AD7-D72C-56E2CD779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3429000"/>
            <a:ext cx="3886199" cy="283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5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E7427A-EE7C-EDFA-D98F-5959401EA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6905"/>
            <a:ext cx="7772400" cy="4964190"/>
          </a:xfrm>
          <a:prstGeom prst="rect">
            <a:avLst/>
          </a:prstGeom>
        </p:spPr>
      </p:pic>
      <p:pic>
        <p:nvPicPr>
          <p:cNvPr id="1026" name="Picture 2" descr="buildingsmart ids from github.com">
            <a:extLst>
              <a:ext uri="{FF2B5EF4-FFF2-40B4-BE49-F238E27FC236}">
                <a16:creationId xmlns:a16="http://schemas.microsoft.com/office/drawing/2014/main" id="{D296CA91-E0CA-D243-6F14-A00FEBA58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3923" y="6752775"/>
            <a:ext cx="239557" cy="23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DS Logo">
            <a:extLst>
              <a:ext uri="{FF2B5EF4-FFF2-40B4-BE49-F238E27FC236}">
                <a16:creationId xmlns:a16="http://schemas.microsoft.com/office/drawing/2014/main" id="{00CB7129-4FF4-5AA7-7F44-1721E5F43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369" y="5098377"/>
            <a:ext cx="419865" cy="21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810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6E5EF0-A327-2C4B-004B-F53933961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6307"/>
            <a:ext cx="7772400" cy="430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26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024D2FB-AC54-732E-5780-233C3EFA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7771" y="1998829"/>
            <a:ext cx="7772400" cy="442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70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2270A70-4678-E274-7A6D-C6D88C3823B0}"/>
              </a:ext>
            </a:extLst>
          </p:cNvPr>
          <p:cNvSpPr/>
          <p:nvPr/>
        </p:nvSpPr>
        <p:spPr>
          <a:xfrm>
            <a:off x="2831500" y="1723939"/>
            <a:ext cx="4362450" cy="260837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A4B089-FDBF-E5AA-AFEB-3FDEBEAEF267}"/>
              </a:ext>
            </a:extLst>
          </p:cNvPr>
          <p:cNvSpPr/>
          <p:nvPr/>
        </p:nvSpPr>
        <p:spPr>
          <a:xfrm>
            <a:off x="8778561" y="2921965"/>
            <a:ext cx="2254370" cy="180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/>
              <a:t>Public</a:t>
            </a:r>
          </a:p>
          <a:p>
            <a:pPr algn="ctr"/>
            <a:r>
              <a:rPr lang="fr-FR"/>
              <a:t>Administration</a:t>
            </a:r>
          </a:p>
          <a:p>
            <a:pPr algn="ctr"/>
            <a:r>
              <a:rPr lang="fr-FR"/>
              <a:t>SW Tools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D4846D-B169-A682-F403-FFEBD4F75E4A}"/>
              </a:ext>
            </a:extLst>
          </p:cNvPr>
          <p:cNvSpPr/>
          <p:nvPr/>
        </p:nvSpPr>
        <p:spPr>
          <a:xfrm>
            <a:off x="-969616" y="2921965"/>
            <a:ext cx="2254370" cy="1800000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AECO</a:t>
            </a:r>
          </a:p>
          <a:p>
            <a:pPr algn="ctr"/>
            <a:r>
              <a:rPr lang="en-US" noProof="0" dirty="0"/>
              <a:t>Industry</a:t>
            </a:r>
            <a:endParaRPr lang="fr-FR" dirty="0"/>
          </a:p>
          <a:p>
            <a:pPr algn="ctr"/>
            <a:r>
              <a:rPr lang="fr-FR" dirty="0"/>
              <a:t>SW Tools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4471078-4D69-C15C-7ABA-805995C6F17B}"/>
              </a:ext>
            </a:extLst>
          </p:cNvPr>
          <p:cNvSpPr/>
          <p:nvPr/>
        </p:nvSpPr>
        <p:spPr>
          <a:xfrm>
            <a:off x="3775532" y="1799672"/>
            <a:ext cx="2474385" cy="180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Constituents Portal &amp;</a:t>
            </a:r>
          </a:p>
          <a:p>
            <a:pPr algn="ctr"/>
            <a:r>
              <a:rPr lang="fr-FR" dirty="0"/>
              <a:t>Digital Public Services</a:t>
            </a:r>
          </a:p>
          <a:p>
            <a:pPr algn="ctr"/>
            <a:r>
              <a:rPr lang="fr-FR" dirty="0"/>
              <a:t>Platform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9E52BAA-78CC-FBE0-A05C-7727E143826C}"/>
              </a:ext>
            </a:extLst>
          </p:cNvPr>
          <p:cNvSpPr/>
          <p:nvPr/>
        </p:nvSpPr>
        <p:spPr>
          <a:xfrm>
            <a:off x="3885539" y="3507873"/>
            <a:ext cx="2254370" cy="6180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Integration</a:t>
            </a:r>
          </a:p>
          <a:p>
            <a:pPr algn="ctr"/>
            <a:r>
              <a:rPr lang="fr-FR" dirty="0"/>
              <a:t>Platform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C6BDC6-88F4-025E-278D-D7DB180775F1}"/>
              </a:ext>
            </a:extLst>
          </p:cNvPr>
          <p:cNvCxnSpPr>
            <a:cxnSpLocks/>
          </p:cNvCxnSpPr>
          <p:nvPr/>
        </p:nvCxnSpPr>
        <p:spPr>
          <a:xfrm flipH="1">
            <a:off x="6128622" y="3651849"/>
            <a:ext cx="2630353" cy="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9380F1-8312-B81C-A79D-AF234E929CE9}"/>
              </a:ext>
            </a:extLst>
          </p:cNvPr>
          <p:cNvCxnSpPr>
            <a:cxnSpLocks/>
          </p:cNvCxnSpPr>
          <p:nvPr/>
        </p:nvCxnSpPr>
        <p:spPr>
          <a:xfrm>
            <a:off x="6155178" y="3968229"/>
            <a:ext cx="2603797" cy="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building with stairs and ladder&#10;&#10;AI-generated content may be incorrect.">
            <a:extLst>
              <a:ext uri="{FF2B5EF4-FFF2-40B4-BE49-F238E27FC236}">
                <a16:creationId xmlns:a16="http://schemas.microsoft.com/office/drawing/2014/main" id="{C19B9A32-9984-EB86-FFA9-2599829C7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9411" y="4873790"/>
            <a:ext cx="1636162" cy="1495038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6036F5-6788-06EA-A1CE-24BB70F8393C}"/>
              </a:ext>
            </a:extLst>
          </p:cNvPr>
          <p:cNvCxnSpPr>
            <a:cxnSpLocks/>
            <a:stCxn id="32" idx="2"/>
            <a:endCxn id="7" idx="0"/>
          </p:cNvCxnSpPr>
          <p:nvPr/>
        </p:nvCxnSpPr>
        <p:spPr>
          <a:xfrm>
            <a:off x="139290" y="1180387"/>
            <a:ext cx="18279" cy="1741578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34CDE26-A029-7BD7-696E-74944ECB4625}"/>
              </a:ext>
            </a:extLst>
          </p:cNvPr>
          <p:cNvCxnSpPr>
            <a:cxnSpLocks/>
            <a:stCxn id="27" idx="2"/>
            <a:endCxn id="4" idx="0"/>
          </p:cNvCxnSpPr>
          <p:nvPr/>
        </p:nvCxnSpPr>
        <p:spPr>
          <a:xfrm>
            <a:off x="5012724" y="1143064"/>
            <a:ext cx="1" cy="580875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9356941-6F20-DC33-2126-B9847BED5177}"/>
              </a:ext>
            </a:extLst>
          </p:cNvPr>
          <p:cNvCxnSpPr>
            <a:cxnSpLocks/>
            <a:stCxn id="22" idx="2"/>
            <a:endCxn id="6" idx="0"/>
          </p:cNvCxnSpPr>
          <p:nvPr/>
        </p:nvCxnSpPr>
        <p:spPr>
          <a:xfrm>
            <a:off x="9887648" y="1205377"/>
            <a:ext cx="18098" cy="1716588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6107B77-E26C-790E-279B-2087B567DFE9}"/>
              </a:ext>
            </a:extLst>
          </p:cNvPr>
          <p:cNvCxnSpPr>
            <a:cxnSpLocks/>
            <a:stCxn id="32" idx="3"/>
            <a:endCxn id="27" idx="1"/>
          </p:cNvCxnSpPr>
          <p:nvPr/>
        </p:nvCxnSpPr>
        <p:spPr>
          <a:xfrm flipV="1">
            <a:off x="1120251" y="754095"/>
            <a:ext cx="2911511" cy="37323"/>
          </a:xfrm>
          <a:prstGeom prst="straightConnector1">
            <a:avLst/>
          </a:prstGeom>
          <a:ln w="79375" cmpd="tri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6" name="TextBox 4095">
            <a:extLst>
              <a:ext uri="{FF2B5EF4-FFF2-40B4-BE49-F238E27FC236}">
                <a16:creationId xmlns:a16="http://schemas.microsoft.com/office/drawing/2014/main" id="{F71538FF-8529-4BDB-62E7-A9A5B56EC435}"/>
              </a:ext>
            </a:extLst>
          </p:cNvPr>
          <p:cNvSpPr txBox="1"/>
          <p:nvPr/>
        </p:nvSpPr>
        <p:spPr>
          <a:xfrm>
            <a:off x="1547561" y="1810818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Papers &amp; Forms</a:t>
            </a:r>
          </a:p>
        </p:txBody>
      </p:sp>
      <p:cxnSp>
        <p:nvCxnSpPr>
          <p:cNvPr id="4097" name="Straight Arrow Connector 4096">
            <a:extLst>
              <a:ext uri="{FF2B5EF4-FFF2-40B4-BE49-F238E27FC236}">
                <a16:creationId xmlns:a16="http://schemas.microsoft.com/office/drawing/2014/main" id="{896965C9-082D-9B91-BD8E-F18A50EB9CE6}"/>
              </a:ext>
            </a:extLst>
          </p:cNvPr>
          <p:cNvCxnSpPr>
            <a:cxnSpLocks/>
          </p:cNvCxnSpPr>
          <p:nvPr/>
        </p:nvCxnSpPr>
        <p:spPr>
          <a:xfrm flipH="1">
            <a:off x="1266475" y="3651849"/>
            <a:ext cx="2619064" cy="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Straight Arrow Connector 4098">
            <a:extLst>
              <a:ext uri="{FF2B5EF4-FFF2-40B4-BE49-F238E27FC236}">
                <a16:creationId xmlns:a16="http://schemas.microsoft.com/office/drawing/2014/main" id="{97D32A40-10AA-DAAC-07A1-581EE9B6D136}"/>
              </a:ext>
            </a:extLst>
          </p:cNvPr>
          <p:cNvCxnSpPr>
            <a:cxnSpLocks/>
          </p:cNvCxnSpPr>
          <p:nvPr/>
        </p:nvCxnSpPr>
        <p:spPr>
          <a:xfrm>
            <a:off x="1266475" y="3968229"/>
            <a:ext cx="2619064" cy="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1" name="Straight Arrow Connector 45">
            <a:extLst>
              <a:ext uri="{FF2B5EF4-FFF2-40B4-BE49-F238E27FC236}">
                <a16:creationId xmlns:a16="http://schemas.microsoft.com/office/drawing/2014/main" id="{A0FA7F15-68F6-2246-37AB-05BE3D0FAA32}"/>
              </a:ext>
            </a:extLst>
          </p:cNvPr>
          <p:cNvCxnSpPr>
            <a:cxnSpLocks/>
            <a:stCxn id="32" idx="2"/>
            <a:endCxn id="6" idx="0"/>
          </p:cNvCxnSpPr>
          <p:nvPr/>
        </p:nvCxnSpPr>
        <p:spPr>
          <a:xfrm rot="16200000" flipH="1">
            <a:off x="4151729" y="-2832052"/>
            <a:ext cx="1741578" cy="9766456"/>
          </a:xfrm>
          <a:prstGeom prst="curvedConnector3">
            <a:avLst>
              <a:gd name="adj1" fmla="val 26248"/>
            </a:avLst>
          </a:prstGeom>
          <a:ln w="98425" cmpd="tri"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6" name="Cross 4105">
            <a:extLst>
              <a:ext uri="{FF2B5EF4-FFF2-40B4-BE49-F238E27FC236}">
                <a16:creationId xmlns:a16="http://schemas.microsoft.com/office/drawing/2014/main" id="{E2F9E704-C121-0ADC-8230-1236A3C2EBEE}"/>
              </a:ext>
            </a:extLst>
          </p:cNvPr>
          <p:cNvSpPr/>
          <p:nvPr/>
        </p:nvSpPr>
        <p:spPr>
          <a:xfrm rot="18991942">
            <a:off x="1753494" y="3363779"/>
            <a:ext cx="957282" cy="917410"/>
          </a:xfrm>
          <a:prstGeom prst="plus">
            <a:avLst>
              <a:gd name="adj" fmla="val 4464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07" name="TextBox 4106">
            <a:extLst>
              <a:ext uri="{FF2B5EF4-FFF2-40B4-BE49-F238E27FC236}">
                <a16:creationId xmlns:a16="http://schemas.microsoft.com/office/drawing/2014/main" id="{EBF3C058-BCF3-0888-631A-BF076A679411}"/>
              </a:ext>
            </a:extLst>
          </p:cNvPr>
          <p:cNvSpPr txBox="1"/>
          <p:nvPr/>
        </p:nvSpPr>
        <p:spPr>
          <a:xfrm>
            <a:off x="1506049" y="4273532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Integration?</a:t>
            </a:r>
          </a:p>
        </p:txBody>
      </p:sp>
      <p:cxnSp>
        <p:nvCxnSpPr>
          <p:cNvPr id="4108" name="Straight Arrow Connector 45">
            <a:extLst>
              <a:ext uri="{FF2B5EF4-FFF2-40B4-BE49-F238E27FC236}">
                <a16:creationId xmlns:a16="http://schemas.microsoft.com/office/drawing/2014/main" id="{E2C78AA2-07CF-BCAD-626D-F6A034F48507}"/>
              </a:ext>
            </a:extLst>
          </p:cNvPr>
          <p:cNvCxnSpPr>
            <a:cxnSpLocks/>
            <a:stCxn id="32" idx="2"/>
            <a:endCxn id="4" idx="0"/>
          </p:cNvCxnSpPr>
          <p:nvPr/>
        </p:nvCxnSpPr>
        <p:spPr>
          <a:xfrm rot="16200000" flipH="1">
            <a:off x="2304231" y="-984555"/>
            <a:ext cx="543552" cy="4873435"/>
          </a:xfrm>
          <a:prstGeom prst="curvedConnector3">
            <a:avLst>
              <a:gd name="adj1" fmla="val 50000"/>
            </a:avLst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1" name="Straight Arrow Connector 45">
            <a:extLst>
              <a:ext uri="{FF2B5EF4-FFF2-40B4-BE49-F238E27FC236}">
                <a16:creationId xmlns:a16="http://schemas.microsoft.com/office/drawing/2014/main" id="{21488043-4398-904B-6489-BC3109AD75C7}"/>
              </a:ext>
            </a:extLst>
          </p:cNvPr>
          <p:cNvCxnSpPr>
            <a:cxnSpLocks/>
            <a:stCxn id="32" idx="2"/>
            <a:endCxn id="22" idx="2"/>
          </p:cNvCxnSpPr>
          <p:nvPr/>
        </p:nvCxnSpPr>
        <p:spPr>
          <a:xfrm rot="16200000" flipH="1">
            <a:off x="5000974" y="-3681297"/>
            <a:ext cx="24990" cy="9748358"/>
          </a:xfrm>
          <a:prstGeom prst="curvedConnector3">
            <a:avLst>
              <a:gd name="adj1" fmla="val 1014766"/>
            </a:avLst>
          </a:prstGeom>
          <a:ln w="98425" cmpd="tri"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298,100+ Stack Of Paper Stock Photos, Pictures &amp; Royalty ...">
            <a:extLst>
              <a:ext uri="{FF2B5EF4-FFF2-40B4-BE49-F238E27FC236}">
                <a16:creationId xmlns:a16="http://schemas.microsoft.com/office/drawing/2014/main" id="{6AC7DF66-859B-65D1-4A47-4BF2436B2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042" y="371369"/>
            <a:ext cx="1636162" cy="154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4500CBE-E346-AB03-08AC-739560445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254" y="852357"/>
            <a:ext cx="952500" cy="9398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47C58F-E260-40E7-608C-892C36146713}"/>
              </a:ext>
            </a:extLst>
          </p:cNvPr>
          <p:cNvSpPr/>
          <p:nvPr/>
        </p:nvSpPr>
        <p:spPr>
          <a:xfrm>
            <a:off x="8906686" y="241070"/>
            <a:ext cx="1961923" cy="96430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D4032B-EF2C-44EC-4A54-984788533C27}"/>
              </a:ext>
            </a:extLst>
          </p:cNvPr>
          <p:cNvGrpSpPr/>
          <p:nvPr/>
        </p:nvGrpSpPr>
        <p:grpSpPr>
          <a:xfrm>
            <a:off x="9154436" y="514525"/>
            <a:ext cx="1380298" cy="658716"/>
            <a:chOff x="3298907" y="2608856"/>
            <a:chExt cx="1380298" cy="658716"/>
          </a:xfrm>
        </p:grpSpPr>
        <p:pic>
          <p:nvPicPr>
            <p:cNvPr id="11" name="Picture 10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6E3E7422-09A0-729A-8EEE-E4C9C7545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29362" y="2608856"/>
              <a:ext cx="649843" cy="658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CAFB88C7-CEC8-E1A8-8EAE-7E34514A98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98907" y="2608857"/>
              <a:ext cx="664393" cy="658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A714EBC-9A64-FFAC-C27D-52419D2FEE3E}"/>
              </a:ext>
            </a:extLst>
          </p:cNvPr>
          <p:cNvSpPr/>
          <p:nvPr/>
        </p:nvSpPr>
        <p:spPr>
          <a:xfrm>
            <a:off x="4031762" y="241071"/>
            <a:ext cx="1961923" cy="90199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095F68-3864-D451-D8E3-52F4D1097098}"/>
              </a:ext>
            </a:extLst>
          </p:cNvPr>
          <p:cNvGrpSpPr/>
          <p:nvPr/>
        </p:nvGrpSpPr>
        <p:grpSpPr>
          <a:xfrm>
            <a:off x="4318750" y="459893"/>
            <a:ext cx="1380298" cy="663050"/>
            <a:chOff x="3298907" y="3271906"/>
            <a:chExt cx="1380298" cy="663050"/>
          </a:xfrm>
        </p:grpSpPr>
        <p:pic>
          <p:nvPicPr>
            <p:cNvPr id="17" name="Picture 16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1D4945C6-7088-3633-EDA0-589087BB7D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98907" y="3280574"/>
              <a:ext cx="664393" cy="645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C2546C13-22CD-31C3-C7B2-DBEC50CEDA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29362" y="3271906"/>
              <a:ext cx="649843" cy="66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F2807B7-6F3C-32D4-1ECF-7F4133D00FC3}"/>
              </a:ext>
            </a:extLst>
          </p:cNvPr>
          <p:cNvSpPr/>
          <p:nvPr/>
        </p:nvSpPr>
        <p:spPr>
          <a:xfrm>
            <a:off x="-841672" y="241070"/>
            <a:ext cx="1961923" cy="9393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DD062AA-BFC0-4550-90E5-98FBB3764917}"/>
              </a:ext>
            </a:extLst>
          </p:cNvPr>
          <p:cNvGrpSpPr/>
          <p:nvPr/>
        </p:nvGrpSpPr>
        <p:grpSpPr>
          <a:xfrm>
            <a:off x="-521708" y="493909"/>
            <a:ext cx="1380298" cy="670696"/>
            <a:chOff x="3288021" y="3926799"/>
            <a:chExt cx="1380298" cy="670696"/>
          </a:xfrm>
        </p:grpSpPr>
        <p:pic>
          <p:nvPicPr>
            <p:cNvPr id="40" name="Picture 39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DD631187-7EEF-31D4-1D11-DD874D0E58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88021" y="3926799"/>
              <a:ext cx="664393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61693A0B-70F4-50C0-21C6-D4EE6B0540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18476" y="3930622"/>
              <a:ext cx="649843" cy="66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DFABD67-0485-5A12-2226-B96B441EEADC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5012724" y="1143065"/>
            <a:ext cx="1" cy="580874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F700ADA-4C6F-7AEA-B07F-8242C4416E67}"/>
              </a:ext>
            </a:extLst>
          </p:cNvPr>
          <p:cNvSpPr txBox="1"/>
          <p:nvPr/>
        </p:nvSpPr>
        <p:spPr>
          <a:xfrm>
            <a:off x="-849492" y="212478"/>
            <a:ext cx="189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>
                <a:solidFill>
                  <a:schemeClr val="tx2"/>
                </a:solidFill>
              </a:rPr>
              <a:t>AECO Professional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3F4F34-C871-F578-EB85-12ADD86F4A0F}"/>
              </a:ext>
            </a:extLst>
          </p:cNvPr>
          <p:cNvSpPr txBox="1"/>
          <p:nvPr/>
        </p:nvSpPr>
        <p:spPr>
          <a:xfrm>
            <a:off x="4050703" y="212478"/>
            <a:ext cx="189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/>
              <a:t>Citizen / Enterprise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9DFBC8-D44E-61EF-D115-BE0ED27CF23A}"/>
              </a:ext>
            </a:extLst>
          </p:cNvPr>
          <p:cNvSpPr txBox="1"/>
          <p:nvPr/>
        </p:nvSpPr>
        <p:spPr>
          <a:xfrm>
            <a:off x="8848883" y="212478"/>
            <a:ext cx="21098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/>
              <a:t>Public Service Agent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6EB3D841-C807-E79B-EF82-31A135F71B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43174" y="2954101"/>
            <a:ext cx="5130329" cy="373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78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CD73295-E405-E624-9AA5-A002E7067215}"/>
              </a:ext>
            </a:extLst>
          </p:cNvPr>
          <p:cNvSpPr/>
          <p:nvPr/>
        </p:nvSpPr>
        <p:spPr>
          <a:xfrm>
            <a:off x="2831500" y="1723939"/>
            <a:ext cx="4362450" cy="260837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01A028-4AFA-2903-3AFE-FA865A3E0DD5}"/>
              </a:ext>
            </a:extLst>
          </p:cNvPr>
          <p:cNvSpPr/>
          <p:nvPr/>
        </p:nvSpPr>
        <p:spPr>
          <a:xfrm>
            <a:off x="3564641" y="4837797"/>
            <a:ext cx="2903838" cy="1655078"/>
          </a:xfrm>
          <a:prstGeom prst="roundRect">
            <a:avLst>
              <a:gd name="adj" fmla="val 7996"/>
            </a:avLst>
          </a:prstGeom>
          <a:solidFill>
            <a:srgbClr val="148F77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/>
              <a:t>d4SU </a:t>
            </a:r>
          </a:p>
          <a:p>
            <a:pPr algn="ctr"/>
            <a:r>
              <a:rPr lang="fr-FR" sz="2400" b="1"/>
              <a:t>Platform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405B61A-BAB8-6F20-DB1D-A4BAB9C654A3}"/>
              </a:ext>
            </a:extLst>
          </p:cNvPr>
          <p:cNvSpPr/>
          <p:nvPr/>
        </p:nvSpPr>
        <p:spPr>
          <a:xfrm>
            <a:off x="8778561" y="2921965"/>
            <a:ext cx="2254370" cy="180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Public</a:t>
            </a:r>
          </a:p>
          <a:p>
            <a:pPr algn="ctr"/>
            <a:r>
              <a:rPr lang="fr-FR" dirty="0"/>
              <a:t>Administration</a:t>
            </a:r>
          </a:p>
          <a:p>
            <a:pPr algn="ctr"/>
            <a:r>
              <a:rPr lang="fr-FR" dirty="0"/>
              <a:t>SW Tools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2CE052-7719-E943-15A4-5B30DDB4EAD5}"/>
              </a:ext>
            </a:extLst>
          </p:cNvPr>
          <p:cNvSpPr/>
          <p:nvPr/>
        </p:nvSpPr>
        <p:spPr>
          <a:xfrm>
            <a:off x="-987895" y="2921965"/>
            <a:ext cx="2254370" cy="1800000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AECO</a:t>
            </a:r>
          </a:p>
          <a:p>
            <a:pPr algn="ctr"/>
            <a:r>
              <a:rPr lang="en-US" noProof="0" dirty="0"/>
              <a:t>Industry</a:t>
            </a:r>
            <a:endParaRPr lang="fr-FR" dirty="0"/>
          </a:p>
          <a:p>
            <a:pPr algn="ctr"/>
            <a:r>
              <a:rPr lang="fr-FR" dirty="0"/>
              <a:t>SW Tools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B18C6B-6EB6-7B4E-707A-9424874056E8}"/>
              </a:ext>
            </a:extLst>
          </p:cNvPr>
          <p:cNvSpPr/>
          <p:nvPr/>
        </p:nvSpPr>
        <p:spPr>
          <a:xfrm>
            <a:off x="3775532" y="1799672"/>
            <a:ext cx="2474385" cy="180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Constituents Portal &amp;</a:t>
            </a:r>
          </a:p>
          <a:p>
            <a:pPr algn="ctr"/>
            <a:r>
              <a:rPr lang="fr-FR" dirty="0"/>
              <a:t>Digital Public Services</a:t>
            </a:r>
          </a:p>
          <a:p>
            <a:pPr algn="ctr"/>
            <a:r>
              <a:rPr lang="fr-FR" dirty="0"/>
              <a:t>Platform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81BD6D-6353-CF3F-3EF9-39106DB88638}"/>
              </a:ext>
            </a:extLst>
          </p:cNvPr>
          <p:cNvSpPr/>
          <p:nvPr/>
        </p:nvSpPr>
        <p:spPr>
          <a:xfrm>
            <a:off x="3885539" y="3507873"/>
            <a:ext cx="2254370" cy="6180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Integration</a:t>
            </a:r>
          </a:p>
          <a:p>
            <a:pPr algn="ctr"/>
            <a:r>
              <a:rPr lang="fr-FR" dirty="0"/>
              <a:t>Platform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910935-B7D6-B0DF-69CE-576938327604}"/>
              </a:ext>
            </a:extLst>
          </p:cNvPr>
          <p:cNvCxnSpPr>
            <a:cxnSpLocks/>
          </p:cNvCxnSpPr>
          <p:nvPr/>
        </p:nvCxnSpPr>
        <p:spPr>
          <a:xfrm flipH="1">
            <a:off x="1266475" y="3651849"/>
            <a:ext cx="2619064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B6D8B-14B2-02BE-8BCB-55C263D5BF3C}"/>
              </a:ext>
            </a:extLst>
          </p:cNvPr>
          <p:cNvCxnSpPr>
            <a:cxnSpLocks/>
          </p:cNvCxnSpPr>
          <p:nvPr/>
        </p:nvCxnSpPr>
        <p:spPr>
          <a:xfrm>
            <a:off x="1266475" y="3968229"/>
            <a:ext cx="2619064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5194C6-3B72-F599-9B92-ED8568C94A19}"/>
              </a:ext>
            </a:extLst>
          </p:cNvPr>
          <p:cNvCxnSpPr>
            <a:cxnSpLocks/>
          </p:cNvCxnSpPr>
          <p:nvPr/>
        </p:nvCxnSpPr>
        <p:spPr>
          <a:xfrm flipH="1">
            <a:off x="6128622" y="3651849"/>
            <a:ext cx="2630353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695F73-FA66-C53B-17C2-6580F183F13A}"/>
              </a:ext>
            </a:extLst>
          </p:cNvPr>
          <p:cNvCxnSpPr>
            <a:cxnSpLocks/>
          </p:cNvCxnSpPr>
          <p:nvPr/>
        </p:nvCxnSpPr>
        <p:spPr>
          <a:xfrm>
            <a:off x="6155178" y="3968229"/>
            <a:ext cx="2603797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buildingSMART's Technical progress - buildingSMART International">
            <a:extLst>
              <a:ext uri="{FF2B5EF4-FFF2-40B4-BE49-F238E27FC236}">
                <a16:creationId xmlns:a16="http://schemas.microsoft.com/office/drawing/2014/main" id="{9FFB5AF0-C5E9-054B-ACE0-24E51F69D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880" y="4052368"/>
            <a:ext cx="968267" cy="9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31A38DD0-1110-30D3-BD77-1922E6DD405D}"/>
              </a:ext>
            </a:extLst>
          </p:cNvPr>
          <p:cNvGrpSpPr/>
          <p:nvPr/>
        </p:nvGrpSpPr>
        <p:grpSpPr>
          <a:xfrm>
            <a:off x="7304233" y="2900524"/>
            <a:ext cx="1105673" cy="527161"/>
            <a:chOff x="7363948" y="2112693"/>
            <a:chExt cx="1105673" cy="527161"/>
          </a:xfrm>
        </p:grpSpPr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F84B5A58-91D4-4AF4-BD64-F8D064DBE754}"/>
                </a:ext>
              </a:extLst>
            </p:cNvPr>
            <p:cNvSpPr/>
            <p:nvPr/>
          </p:nvSpPr>
          <p:spPr>
            <a:xfrm>
              <a:off x="7363948" y="2112693"/>
              <a:ext cx="1105673" cy="52716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2" name="Picture 4" descr="IDS Logo">
              <a:extLst>
                <a:ext uri="{FF2B5EF4-FFF2-40B4-BE49-F238E27FC236}">
                  <a16:creationId xmlns:a16="http://schemas.microsoft.com/office/drawing/2014/main" id="{7DC38DA4-5D39-B552-555B-9F899F9D8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2021" y="2162893"/>
              <a:ext cx="815472" cy="426763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86596F-2F1A-D8E1-D2E4-D37EEC34AF28}"/>
              </a:ext>
            </a:extLst>
          </p:cNvPr>
          <p:cNvCxnSpPr>
            <a:cxnSpLocks/>
            <a:stCxn id="5" idx="0"/>
            <a:endCxn id="12" idx="2"/>
          </p:cNvCxnSpPr>
          <p:nvPr/>
        </p:nvCxnSpPr>
        <p:spPr>
          <a:xfrm flipH="1" flipV="1">
            <a:off x="5012724" y="4125941"/>
            <a:ext cx="3836" cy="711856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A building with stairs and ladder&#10;&#10;AI-generated content may be incorrect.">
            <a:extLst>
              <a:ext uri="{FF2B5EF4-FFF2-40B4-BE49-F238E27FC236}">
                <a16:creationId xmlns:a16="http://schemas.microsoft.com/office/drawing/2014/main" id="{316146B5-588F-65E5-9AFA-CC3E6B5C8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54242" y="4873790"/>
            <a:ext cx="1636162" cy="1495038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21C3AF8B-A937-B641-E586-A44A3F2C371B}"/>
              </a:ext>
            </a:extLst>
          </p:cNvPr>
          <p:cNvSpPr/>
          <p:nvPr/>
        </p:nvSpPr>
        <p:spPr>
          <a:xfrm>
            <a:off x="8906686" y="241070"/>
            <a:ext cx="1961923" cy="96430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9F26315-6BF9-936A-DBF7-310F31D934B7}"/>
              </a:ext>
            </a:extLst>
          </p:cNvPr>
          <p:cNvGrpSpPr/>
          <p:nvPr/>
        </p:nvGrpSpPr>
        <p:grpSpPr>
          <a:xfrm>
            <a:off x="9154436" y="514525"/>
            <a:ext cx="1380298" cy="658716"/>
            <a:chOff x="3298907" y="2608856"/>
            <a:chExt cx="1380298" cy="658716"/>
          </a:xfrm>
        </p:grpSpPr>
        <p:pic>
          <p:nvPicPr>
            <p:cNvPr id="53" name="Picture 52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963EA62F-60CA-47BF-810B-767371A9A2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29362" y="2608856"/>
              <a:ext cx="649843" cy="658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3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83DBEBE8-8AFA-3672-757C-4F2BBE10F0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98907" y="2608857"/>
              <a:ext cx="664393" cy="658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129CC71-C083-B397-9FD1-4A261DD4F863}"/>
              </a:ext>
            </a:extLst>
          </p:cNvPr>
          <p:cNvSpPr/>
          <p:nvPr/>
        </p:nvSpPr>
        <p:spPr>
          <a:xfrm>
            <a:off x="4031762" y="241071"/>
            <a:ext cx="1961923" cy="90199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5753C64-65EC-A929-0069-123193833F43}"/>
              </a:ext>
            </a:extLst>
          </p:cNvPr>
          <p:cNvGrpSpPr/>
          <p:nvPr/>
        </p:nvGrpSpPr>
        <p:grpSpPr>
          <a:xfrm>
            <a:off x="4318750" y="459893"/>
            <a:ext cx="1380298" cy="663050"/>
            <a:chOff x="3298907" y="3271906"/>
            <a:chExt cx="1380298" cy="663050"/>
          </a:xfrm>
        </p:grpSpPr>
        <p:pic>
          <p:nvPicPr>
            <p:cNvPr id="58" name="Picture 57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E62901E5-034E-8260-ECFA-829A9C434C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98907" y="3280574"/>
              <a:ext cx="664393" cy="645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BA6F21CD-EB6A-AA2A-9791-1ED7E51F47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29362" y="3271906"/>
              <a:ext cx="649843" cy="66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9463497D-C189-F9C1-D7CC-F51B7066C8FE}"/>
              </a:ext>
            </a:extLst>
          </p:cNvPr>
          <p:cNvSpPr/>
          <p:nvPr/>
        </p:nvSpPr>
        <p:spPr>
          <a:xfrm>
            <a:off x="-841672" y="241070"/>
            <a:ext cx="1961923" cy="9393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04C70D7-DC94-6629-36D3-EB150CB09B27}"/>
              </a:ext>
            </a:extLst>
          </p:cNvPr>
          <p:cNvGrpSpPr/>
          <p:nvPr/>
        </p:nvGrpSpPr>
        <p:grpSpPr>
          <a:xfrm>
            <a:off x="-521708" y="493909"/>
            <a:ext cx="1380298" cy="670696"/>
            <a:chOff x="3288021" y="3926799"/>
            <a:chExt cx="1380298" cy="670696"/>
          </a:xfrm>
        </p:grpSpPr>
        <p:pic>
          <p:nvPicPr>
            <p:cNvPr id="63" name="Picture 62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E96573C2-ABB2-E8E8-6EA6-08D47EE5F4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88021" y="3926799"/>
              <a:ext cx="664393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8" name="Picture 2047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99CA176E-62E8-F571-EC7B-05140350F3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18476" y="3930622"/>
              <a:ext cx="649843" cy="66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49" name="Straight Arrow Connector 2048">
            <a:extLst>
              <a:ext uri="{FF2B5EF4-FFF2-40B4-BE49-F238E27FC236}">
                <a16:creationId xmlns:a16="http://schemas.microsoft.com/office/drawing/2014/main" id="{2912E287-3E94-D7BA-9BEC-5E8C72E59163}"/>
              </a:ext>
            </a:extLst>
          </p:cNvPr>
          <p:cNvCxnSpPr>
            <a:cxnSpLocks/>
            <a:stCxn id="61" idx="2"/>
            <a:endCxn id="10" idx="0"/>
          </p:cNvCxnSpPr>
          <p:nvPr/>
        </p:nvCxnSpPr>
        <p:spPr>
          <a:xfrm>
            <a:off x="139290" y="1180388"/>
            <a:ext cx="0" cy="1741577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Arrow Connector 2052">
            <a:extLst>
              <a:ext uri="{FF2B5EF4-FFF2-40B4-BE49-F238E27FC236}">
                <a16:creationId xmlns:a16="http://schemas.microsoft.com/office/drawing/2014/main" id="{B6942B78-BC8A-F96B-6F36-C6CB954A5222}"/>
              </a:ext>
            </a:extLst>
          </p:cNvPr>
          <p:cNvCxnSpPr>
            <a:cxnSpLocks/>
            <a:stCxn id="56" idx="2"/>
            <a:endCxn id="4" idx="0"/>
          </p:cNvCxnSpPr>
          <p:nvPr/>
        </p:nvCxnSpPr>
        <p:spPr>
          <a:xfrm>
            <a:off x="5012724" y="1143065"/>
            <a:ext cx="1" cy="580874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" name="Straight Arrow Connector 2056">
            <a:extLst>
              <a:ext uri="{FF2B5EF4-FFF2-40B4-BE49-F238E27FC236}">
                <a16:creationId xmlns:a16="http://schemas.microsoft.com/office/drawing/2014/main" id="{A6792267-8965-55D4-2FDC-A41DEDD77694}"/>
              </a:ext>
            </a:extLst>
          </p:cNvPr>
          <p:cNvCxnSpPr>
            <a:cxnSpLocks/>
            <a:stCxn id="51" idx="2"/>
            <a:endCxn id="8" idx="0"/>
          </p:cNvCxnSpPr>
          <p:nvPr/>
        </p:nvCxnSpPr>
        <p:spPr>
          <a:xfrm>
            <a:off x="9887648" y="1205377"/>
            <a:ext cx="18098" cy="1716588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3" name="TextBox 2072">
            <a:extLst>
              <a:ext uri="{FF2B5EF4-FFF2-40B4-BE49-F238E27FC236}">
                <a16:creationId xmlns:a16="http://schemas.microsoft.com/office/drawing/2014/main" id="{FF93543E-6B28-0AF8-9236-CFEBB9AF8DCE}"/>
              </a:ext>
            </a:extLst>
          </p:cNvPr>
          <p:cNvSpPr txBox="1"/>
          <p:nvPr/>
        </p:nvSpPr>
        <p:spPr>
          <a:xfrm>
            <a:off x="6861333" y="4048703"/>
            <a:ext cx="1643829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noProof="0" dirty="0"/>
              <a:t>Data for Spatial Units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290989-A13F-9F28-EF68-C9242B3E0318}"/>
              </a:ext>
            </a:extLst>
          </p:cNvPr>
          <p:cNvCxnSpPr>
            <a:cxnSpLocks/>
            <a:stCxn id="6" idx="4"/>
            <a:endCxn id="8" idx="1"/>
          </p:cNvCxnSpPr>
          <p:nvPr/>
        </p:nvCxnSpPr>
        <p:spPr>
          <a:xfrm>
            <a:off x="8233071" y="2037387"/>
            <a:ext cx="875635" cy="1148182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6A3C400-150B-85BE-5B97-2687F54AD617}"/>
              </a:ext>
            </a:extLst>
          </p:cNvPr>
          <p:cNvSpPr txBox="1"/>
          <p:nvPr/>
        </p:nvSpPr>
        <p:spPr>
          <a:xfrm>
            <a:off x="-849492" y="212478"/>
            <a:ext cx="189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>
                <a:solidFill>
                  <a:schemeClr val="tx2"/>
                </a:solidFill>
              </a:rPr>
              <a:t>AECO Professional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3F5048-469B-7B83-0A8C-0C3198241120}"/>
              </a:ext>
            </a:extLst>
          </p:cNvPr>
          <p:cNvSpPr txBox="1"/>
          <p:nvPr/>
        </p:nvSpPr>
        <p:spPr>
          <a:xfrm>
            <a:off x="4050703" y="212478"/>
            <a:ext cx="189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/>
              <a:t>Citizen / Enterprise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3DEA9-F59F-8359-F918-697975560E00}"/>
              </a:ext>
            </a:extLst>
          </p:cNvPr>
          <p:cNvSpPr txBox="1"/>
          <p:nvPr/>
        </p:nvSpPr>
        <p:spPr>
          <a:xfrm>
            <a:off x="8848883" y="212478"/>
            <a:ext cx="21098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/>
              <a:t>Public Service Agent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C2495F45-CA38-F02A-5CDC-D0A151F0BD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43174" y="2954101"/>
            <a:ext cx="5130329" cy="3737215"/>
          </a:xfrm>
          <a:prstGeom prst="rect">
            <a:avLst/>
          </a:prstGeom>
        </p:spPr>
      </p:pic>
      <p:sp>
        <p:nvSpPr>
          <p:cNvPr id="6" name="Regular Pentagon 5">
            <a:extLst>
              <a:ext uri="{FF2B5EF4-FFF2-40B4-BE49-F238E27FC236}">
                <a16:creationId xmlns:a16="http://schemas.microsoft.com/office/drawing/2014/main" id="{5D00CB57-E032-EEB3-9F5A-9EAAC86948A0}"/>
              </a:ext>
            </a:extLst>
          </p:cNvPr>
          <p:cNvSpPr/>
          <p:nvPr/>
        </p:nvSpPr>
        <p:spPr>
          <a:xfrm>
            <a:off x="6465034" y="1023036"/>
            <a:ext cx="2185416" cy="1014354"/>
          </a:xfrm>
          <a:prstGeom prst="pentagon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Dictionary</a:t>
            </a:r>
          </a:p>
          <a:p>
            <a:pPr algn="ctr"/>
            <a:endParaRPr lang="en-US" noProof="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0C1B55-BAF8-F136-D684-5543E1B57E9F}"/>
              </a:ext>
            </a:extLst>
          </p:cNvPr>
          <p:cNvCxnSpPr>
            <a:cxnSpLocks/>
            <a:stCxn id="10" idx="7"/>
            <a:endCxn id="6" idx="1"/>
          </p:cNvCxnSpPr>
          <p:nvPr/>
        </p:nvCxnSpPr>
        <p:spPr>
          <a:xfrm rot="5400000" flipH="1" flipV="1">
            <a:off x="2813141" y="-466326"/>
            <a:ext cx="1775085" cy="5528706"/>
          </a:xfrm>
          <a:prstGeom prst="bentConnector2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5381057-CA76-9B19-010A-4C06938EE1D3}"/>
              </a:ext>
            </a:extLst>
          </p:cNvPr>
          <p:cNvGrpSpPr/>
          <p:nvPr/>
        </p:nvGrpSpPr>
        <p:grpSpPr>
          <a:xfrm>
            <a:off x="1633306" y="3049738"/>
            <a:ext cx="1105673" cy="527161"/>
            <a:chOff x="7363948" y="2112693"/>
            <a:chExt cx="1105673" cy="52716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7CC97C-90A4-B12B-01F4-06EDCC4D1BDF}"/>
                </a:ext>
              </a:extLst>
            </p:cNvPr>
            <p:cNvSpPr/>
            <p:nvPr/>
          </p:nvSpPr>
          <p:spPr>
            <a:xfrm>
              <a:off x="7363948" y="2112693"/>
              <a:ext cx="1105673" cy="52716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4" name="Picture 4" descr="IDS Logo">
              <a:extLst>
                <a:ext uri="{FF2B5EF4-FFF2-40B4-BE49-F238E27FC236}">
                  <a16:creationId xmlns:a16="http://schemas.microsoft.com/office/drawing/2014/main" id="{CEEB729A-F197-7AA6-EDC7-2D90782D3C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2021" y="2162893"/>
              <a:ext cx="815472" cy="426763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4" descr="BIM Collaboration Format - buildingSMART International">
            <a:extLst>
              <a:ext uri="{FF2B5EF4-FFF2-40B4-BE49-F238E27FC236}">
                <a16:creationId xmlns:a16="http://schemas.microsoft.com/office/drawing/2014/main" id="{43C933A9-D59D-8E1E-61A6-650C3F660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2" b="28110"/>
          <a:stretch/>
        </p:blipFill>
        <p:spPr bwMode="auto">
          <a:xfrm>
            <a:off x="1633306" y="2477190"/>
            <a:ext cx="1105673" cy="49956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63881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67DAA53-D0D4-F415-45D9-A9D4B70F7318}"/>
              </a:ext>
            </a:extLst>
          </p:cNvPr>
          <p:cNvSpPr/>
          <p:nvPr/>
        </p:nvSpPr>
        <p:spPr>
          <a:xfrm rot="5400000">
            <a:off x="10667563" y="3054595"/>
            <a:ext cx="1260894" cy="1521280"/>
          </a:xfrm>
          <a:prstGeom prst="roundRect">
            <a:avLst>
              <a:gd name="adj" fmla="val 1876"/>
            </a:avLst>
          </a:prstGeom>
          <a:solidFill>
            <a:srgbClr val="5725D7">
              <a:alpha val="50196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noProof="0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7D332A7-DCA2-4CB7-DCF4-CFE9B8057030}"/>
              </a:ext>
            </a:extLst>
          </p:cNvPr>
          <p:cNvSpPr/>
          <p:nvPr/>
        </p:nvSpPr>
        <p:spPr>
          <a:xfrm>
            <a:off x="7948989" y="4445679"/>
            <a:ext cx="4109661" cy="1799999"/>
          </a:xfrm>
          <a:prstGeom prst="roundRect">
            <a:avLst>
              <a:gd name="adj" fmla="val 792"/>
            </a:avLst>
          </a:prstGeom>
          <a:solidFill>
            <a:srgbClr val="5725D7">
              <a:alpha val="49804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B72931D-53D4-228E-1FF9-8AD6BFEF2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2940" y="3326204"/>
            <a:ext cx="3746163" cy="2728912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61945B0-62F1-A059-16C6-DBBFEE674BA7}"/>
              </a:ext>
            </a:extLst>
          </p:cNvPr>
          <p:cNvSpPr/>
          <p:nvPr/>
        </p:nvSpPr>
        <p:spPr>
          <a:xfrm>
            <a:off x="5176012" y="877987"/>
            <a:ext cx="2424431" cy="420748"/>
          </a:xfrm>
          <a:prstGeom prst="roundRect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noProof="0" dirty="0"/>
              <a:t>Requirements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5C3C3DC-3B81-DD17-A0B4-C269F158E69D}"/>
              </a:ext>
            </a:extLst>
          </p:cNvPr>
          <p:cNvSpPr/>
          <p:nvPr/>
        </p:nvSpPr>
        <p:spPr>
          <a:xfrm>
            <a:off x="332897" y="2487936"/>
            <a:ext cx="2254370" cy="1800000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AECO</a:t>
            </a:r>
          </a:p>
          <a:p>
            <a:pPr algn="ctr"/>
            <a:r>
              <a:rPr lang="en-US" noProof="0" dirty="0"/>
              <a:t>Industry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730A85-9F5C-790E-D812-4E867A929207}"/>
              </a:ext>
            </a:extLst>
          </p:cNvPr>
          <p:cNvCxnSpPr>
            <a:cxnSpLocks/>
            <a:stCxn id="16" idx="1"/>
            <a:endCxn id="17" idx="0"/>
          </p:cNvCxnSpPr>
          <p:nvPr/>
        </p:nvCxnSpPr>
        <p:spPr>
          <a:xfrm rot="10800000" flipV="1">
            <a:off x="1460082" y="1088360"/>
            <a:ext cx="3715930" cy="1399575"/>
          </a:xfrm>
          <a:prstGeom prst="bentConnector2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AABC7C-C9F6-2F01-4C6A-BC862FAE42D7}"/>
              </a:ext>
            </a:extLst>
          </p:cNvPr>
          <p:cNvGrpSpPr/>
          <p:nvPr/>
        </p:nvGrpSpPr>
        <p:grpSpPr>
          <a:xfrm>
            <a:off x="2894488" y="540747"/>
            <a:ext cx="1619572" cy="935091"/>
            <a:chOff x="6850050" y="1704763"/>
            <a:chExt cx="1619572" cy="935091"/>
          </a:xfrm>
          <a:solidFill>
            <a:schemeClr val="bg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367E08-3FAE-1A0D-F862-D0F58AEB94A9}"/>
                </a:ext>
              </a:extLst>
            </p:cNvPr>
            <p:cNvSpPr/>
            <p:nvPr/>
          </p:nvSpPr>
          <p:spPr>
            <a:xfrm>
              <a:off x="6850050" y="1704763"/>
              <a:ext cx="1619572" cy="935091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5" name="Picture 4" descr="IDS Logo">
              <a:extLst>
                <a:ext uri="{FF2B5EF4-FFF2-40B4-BE49-F238E27FC236}">
                  <a16:creationId xmlns:a16="http://schemas.microsoft.com/office/drawing/2014/main" id="{68E50D56-5A9C-4487-2C6D-29765AEF1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9767" y="1852205"/>
              <a:ext cx="1421032" cy="743672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</p:pic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EAACFD7-739B-6885-4DE9-831A0F9FFCC4}"/>
              </a:ext>
            </a:extLst>
          </p:cNvPr>
          <p:cNvSpPr/>
          <p:nvPr/>
        </p:nvSpPr>
        <p:spPr>
          <a:xfrm>
            <a:off x="4656966" y="4609494"/>
            <a:ext cx="1963613" cy="1655078"/>
          </a:xfrm>
          <a:prstGeom prst="roundRect">
            <a:avLst>
              <a:gd name="adj" fmla="val 7996"/>
            </a:avLst>
          </a:prstGeom>
          <a:solidFill>
            <a:srgbClr val="148F77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d4SU</a:t>
            </a:r>
          </a:p>
          <a:p>
            <a:pPr algn="ctr"/>
            <a:r>
              <a:rPr lang="fr-FR" dirty="0"/>
              <a:t>Check </a:t>
            </a:r>
          </a:p>
          <a:p>
            <a:pPr algn="ctr"/>
            <a:r>
              <a:rPr lang="fr-FR" dirty="0"/>
              <a:t>IFC|IDS</a:t>
            </a:r>
          </a:p>
          <a:p>
            <a:pPr algn="ctr"/>
            <a:r>
              <a:rPr lang="fr-FR" dirty="0"/>
              <a:t> &amp; Process IFC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0BA4FB-D2D0-0DD0-1D15-B22B4DC795D1}"/>
              </a:ext>
            </a:extLst>
          </p:cNvPr>
          <p:cNvCxnSpPr>
            <a:cxnSpLocks/>
            <a:stCxn id="17" idx="4"/>
            <a:endCxn id="22" idx="1"/>
          </p:cNvCxnSpPr>
          <p:nvPr/>
        </p:nvCxnSpPr>
        <p:spPr>
          <a:xfrm rot="16200000" flipH="1">
            <a:off x="2483976" y="3264042"/>
            <a:ext cx="1149097" cy="3196884"/>
          </a:xfrm>
          <a:prstGeom prst="bentConnector2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buildingSMART's Technical progress - buildingSMART International">
            <a:extLst>
              <a:ext uri="{FF2B5EF4-FFF2-40B4-BE49-F238E27FC236}">
                <a16:creationId xmlns:a16="http://schemas.microsoft.com/office/drawing/2014/main" id="{A842D384-286E-32FD-EBCF-8E9A5D0DA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967" y="4925104"/>
            <a:ext cx="1142403" cy="106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38A27C6D-4DFF-159E-09A0-AC82B09993FD}"/>
              </a:ext>
            </a:extLst>
          </p:cNvPr>
          <p:cNvSpPr/>
          <p:nvPr/>
        </p:nvSpPr>
        <p:spPr>
          <a:xfrm>
            <a:off x="8197970" y="2529000"/>
            <a:ext cx="2254370" cy="180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Public</a:t>
            </a:r>
          </a:p>
          <a:p>
            <a:pPr algn="ctr"/>
            <a:r>
              <a:rPr lang="fr-FR" dirty="0"/>
              <a:t>Administration</a:t>
            </a:r>
          </a:p>
        </p:txBody>
      </p:sp>
      <p:cxnSp>
        <p:nvCxnSpPr>
          <p:cNvPr id="32" name="Straight Arrow Connector 22">
            <a:extLst>
              <a:ext uri="{FF2B5EF4-FFF2-40B4-BE49-F238E27FC236}">
                <a16:creationId xmlns:a16="http://schemas.microsoft.com/office/drawing/2014/main" id="{737AB346-C1A8-0DF8-E919-13D0388BEA2F}"/>
              </a:ext>
            </a:extLst>
          </p:cNvPr>
          <p:cNvCxnSpPr>
            <a:cxnSpLocks/>
            <a:stCxn id="22" idx="0"/>
            <a:endCxn id="17" idx="6"/>
          </p:cNvCxnSpPr>
          <p:nvPr/>
        </p:nvCxnSpPr>
        <p:spPr>
          <a:xfrm rot="16200000" flipV="1">
            <a:off x="3502241" y="2472962"/>
            <a:ext cx="1221558" cy="3051506"/>
          </a:xfrm>
          <a:prstGeom prst="bentConnector2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22">
            <a:extLst>
              <a:ext uri="{FF2B5EF4-FFF2-40B4-BE49-F238E27FC236}">
                <a16:creationId xmlns:a16="http://schemas.microsoft.com/office/drawing/2014/main" id="{D800E7A6-C9D3-87A8-E300-6851F756A5FC}"/>
              </a:ext>
            </a:extLst>
          </p:cNvPr>
          <p:cNvCxnSpPr>
            <a:cxnSpLocks/>
            <a:stCxn id="22" idx="3"/>
            <a:endCxn id="31" idx="2"/>
          </p:cNvCxnSpPr>
          <p:nvPr/>
        </p:nvCxnSpPr>
        <p:spPr>
          <a:xfrm flipV="1">
            <a:off x="6620579" y="3429000"/>
            <a:ext cx="1577391" cy="2008033"/>
          </a:xfrm>
          <a:prstGeom prst="bentConnector3">
            <a:avLst>
              <a:gd name="adj1" fmla="val 50000"/>
            </a:avLst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gular Pentagon 39">
            <a:extLst>
              <a:ext uri="{FF2B5EF4-FFF2-40B4-BE49-F238E27FC236}">
                <a16:creationId xmlns:a16="http://schemas.microsoft.com/office/drawing/2014/main" id="{ADDF2D9B-8838-CD1E-A308-280FD32A6915}"/>
              </a:ext>
            </a:extLst>
          </p:cNvPr>
          <p:cNvSpPr/>
          <p:nvPr/>
        </p:nvSpPr>
        <p:spPr>
          <a:xfrm>
            <a:off x="5294855" y="1788147"/>
            <a:ext cx="2185416" cy="1014354"/>
          </a:xfrm>
          <a:prstGeom prst="pentagon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Dictionary</a:t>
            </a:r>
          </a:p>
          <a:p>
            <a:pPr algn="ctr"/>
            <a:endParaRPr lang="en-US" noProof="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1028" name="Picture 4" descr="BIM Collaboration Format - buildingSMART International">
            <a:extLst>
              <a:ext uri="{FF2B5EF4-FFF2-40B4-BE49-F238E27FC236}">
                <a16:creationId xmlns:a16="http://schemas.microsoft.com/office/drawing/2014/main" id="{6332BFBA-21EA-0532-D9B1-17FDB5A94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2" b="28110"/>
          <a:stretch/>
        </p:blipFill>
        <p:spPr bwMode="auto">
          <a:xfrm>
            <a:off x="2856967" y="2888105"/>
            <a:ext cx="1800000" cy="89385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5" name="Straight Arrow Connector 22">
            <a:extLst>
              <a:ext uri="{FF2B5EF4-FFF2-40B4-BE49-F238E27FC236}">
                <a16:creationId xmlns:a16="http://schemas.microsoft.com/office/drawing/2014/main" id="{42306487-7C3D-4B90-410D-34C58B9FCA75}"/>
              </a:ext>
            </a:extLst>
          </p:cNvPr>
          <p:cNvCxnSpPr>
            <a:cxnSpLocks/>
            <a:stCxn id="51" idx="1"/>
            <a:endCxn id="16" idx="3"/>
          </p:cNvCxnSpPr>
          <p:nvPr/>
        </p:nvCxnSpPr>
        <p:spPr>
          <a:xfrm rot="16200000" flipV="1">
            <a:off x="8401014" y="287791"/>
            <a:ext cx="2096427" cy="3697567"/>
          </a:xfrm>
          <a:prstGeom prst="bentConnector2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22">
            <a:extLst>
              <a:ext uri="{FF2B5EF4-FFF2-40B4-BE49-F238E27FC236}">
                <a16:creationId xmlns:a16="http://schemas.microsoft.com/office/drawing/2014/main" id="{1E7AA367-8965-A05B-AB7F-5E604645FF57}"/>
              </a:ext>
            </a:extLst>
          </p:cNvPr>
          <p:cNvCxnSpPr>
            <a:cxnSpLocks/>
            <a:stCxn id="40" idx="0"/>
            <a:endCxn id="16" idx="2"/>
          </p:cNvCxnSpPr>
          <p:nvPr/>
        </p:nvCxnSpPr>
        <p:spPr>
          <a:xfrm rot="5400000" flipH="1" flipV="1">
            <a:off x="6143189" y="1543109"/>
            <a:ext cx="489412" cy="665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445AD9F9-F635-94FE-8647-BAAC99EFDEF6}"/>
              </a:ext>
            </a:extLst>
          </p:cNvPr>
          <p:cNvGrpSpPr/>
          <p:nvPr/>
        </p:nvGrpSpPr>
        <p:grpSpPr>
          <a:xfrm>
            <a:off x="6952074" y="3948084"/>
            <a:ext cx="914400" cy="914400"/>
            <a:chOff x="6149328" y="3343649"/>
            <a:chExt cx="914400" cy="914400"/>
          </a:xfrm>
        </p:grpSpPr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16549D9E-4F63-C93E-4B59-0BA9B14443AD}"/>
                </a:ext>
              </a:extLst>
            </p:cNvPr>
            <p:cNvSpPr/>
            <p:nvPr/>
          </p:nvSpPr>
          <p:spPr>
            <a:xfrm>
              <a:off x="6284686" y="3436257"/>
              <a:ext cx="638629" cy="71482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063" name="Graphic 1062" descr="Checkbox Ticked with solid fill">
              <a:extLst>
                <a:ext uri="{FF2B5EF4-FFF2-40B4-BE49-F238E27FC236}">
                  <a16:creationId xmlns:a16="http://schemas.microsoft.com/office/drawing/2014/main" id="{32F8D771-99B5-5A90-9F56-004193768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49328" y="334364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233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F8626-B2D2-8054-EDE0-CC0293627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4ABB95-AD1A-FD6D-E919-52E588BB8AFB}"/>
              </a:ext>
            </a:extLst>
          </p:cNvPr>
          <p:cNvSpPr/>
          <p:nvPr/>
        </p:nvSpPr>
        <p:spPr>
          <a:xfrm>
            <a:off x="8198552" y="2893173"/>
            <a:ext cx="1603719" cy="85519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DBL</a:t>
            </a:r>
          </a:p>
          <a:p>
            <a:pPr algn="ctr"/>
            <a:r>
              <a:rPr lang="en-US" sz="1200" dirty="0"/>
              <a:t>Digital Building LogBook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0134AA-F7C1-2475-6D1B-CF2D9A409398}"/>
              </a:ext>
            </a:extLst>
          </p:cNvPr>
          <p:cNvSpPr/>
          <p:nvPr/>
        </p:nvSpPr>
        <p:spPr>
          <a:xfrm>
            <a:off x="8198552" y="3848933"/>
            <a:ext cx="1603719" cy="8551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DBP</a:t>
            </a:r>
          </a:p>
          <a:p>
            <a:pPr algn="ctr"/>
            <a:r>
              <a:rPr lang="en-US" sz="1200" dirty="0"/>
              <a:t>Digital Building Permit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B070868-AF40-FFCD-6EFB-2C395AB3AD05}"/>
              </a:ext>
            </a:extLst>
          </p:cNvPr>
          <p:cNvSpPr/>
          <p:nvPr/>
        </p:nvSpPr>
        <p:spPr>
          <a:xfrm>
            <a:off x="8198553" y="5752265"/>
            <a:ext cx="1603719" cy="85519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EPC</a:t>
            </a:r>
          </a:p>
          <a:p>
            <a:pPr algn="ctr"/>
            <a:r>
              <a:rPr lang="en-US" sz="1200" dirty="0"/>
              <a:t>Energy Performance Certificate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5EE2E6-7BFE-D210-68B0-88C6E7D51423}"/>
              </a:ext>
            </a:extLst>
          </p:cNvPr>
          <p:cNvSpPr/>
          <p:nvPr/>
        </p:nvSpPr>
        <p:spPr>
          <a:xfrm>
            <a:off x="6392091" y="4800599"/>
            <a:ext cx="1603719" cy="855197"/>
          </a:xfrm>
          <a:prstGeom prst="roundRect">
            <a:avLst/>
          </a:prstGeom>
          <a:solidFill>
            <a:srgbClr val="FF85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3DC</a:t>
            </a:r>
          </a:p>
          <a:p>
            <a:pPr algn="ctr"/>
            <a:r>
              <a:rPr lang="en-US" sz="1200" dirty="0"/>
              <a:t>3D </a:t>
            </a:r>
            <a:r>
              <a:rPr lang="en-US" sz="1200" dirty="0" err="1"/>
              <a:t>Cadastre</a:t>
            </a:r>
            <a:endParaRPr lang="en-US" sz="1200" dirty="0"/>
          </a:p>
          <a:p>
            <a:pPr algn="ctr"/>
            <a:endParaRPr lang="en-US" sz="12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686357-2109-541B-3526-EE6D7D32D967}"/>
              </a:ext>
            </a:extLst>
          </p:cNvPr>
          <p:cNvSpPr/>
          <p:nvPr/>
        </p:nvSpPr>
        <p:spPr>
          <a:xfrm>
            <a:off x="6398722" y="5752265"/>
            <a:ext cx="1603719" cy="85519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BAMB</a:t>
            </a:r>
          </a:p>
          <a:p>
            <a:pPr algn="ctr"/>
            <a:r>
              <a:rPr lang="en-US" sz="1200" dirty="0"/>
              <a:t>Buildings as Material Banks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553450-F8BC-1F78-9939-E733999399E1}"/>
              </a:ext>
            </a:extLst>
          </p:cNvPr>
          <p:cNvSpPr/>
          <p:nvPr/>
        </p:nvSpPr>
        <p:spPr>
          <a:xfrm>
            <a:off x="4598892" y="4800599"/>
            <a:ext cx="1603719" cy="85519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LCA</a:t>
            </a:r>
          </a:p>
          <a:p>
            <a:pPr algn="ctr"/>
            <a:r>
              <a:rPr lang="en-US" sz="1200" dirty="0"/>
              <a:t>Life Cycle Assessment</a:t>
            </a:r>
          </a:p>
          <a:p>
            <a:pPr algn="ctr"/>
            <a:endParaRPr lang="en-US" sz="1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5937AAF-928D-07C2-3B05-E2A49E37940E}"/>
              </a:ext>
            </a:extLst>
          </p:cNvPr>
          <p:cNvSpPr/>
          <p:nvPr/>
        </p:nvSpPr>
        <p:spPr>
          <a:xfrm>
            <a:off x="4598892" y="5752265"/>
            <a:ext cx="1603719" cy="85519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REM</a:t>
            </a:r>
          </a:p>
          <a:p>
            <a:pPr algn="ctr"/>
            <a:r>
              <a:rPr lang="en-US" sz="1200"/>
              <a:t>Real Estate Management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0B3E48C-AFAF-5336-BA52-F21FD22CD31E}"/>
              </a:ext>
            </a:extLst>
          </p:cNvPr>
          <p:cNvSpPr/>
          <p:nvPr/>
        </p:nvSpPr>
        <p:spPr>
          <a:xfrm>
            <a:off x="8198553" y="4800599"/>
            <a:ext cx="1603719" cy="85519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PRA</a:t>
            </a:r>
          </a:p>
          <a:p>
            <a:pPr algn="ctr"/>
            <a:r>
              <a:rPr lang="en-US" sz="1200" dirty="0"/>
              <a:t>Public Revenue Administration</a:t>
            </a:r>
          </a:p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18884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D779CF4A-C025-9D70-6F27-48456A4AB54B}"/>
              </a:ext>
            </a:extLst>
          </p:cNvPr>
          <p:cNvSpPr/>
          <p:nvPr/>
        </p:nvSpPr>
        <p:spPr>
          <a:xfrm>
            <a:off x="4227122" y="3867273"/>
            <a:ext cx="2261708" cy="2266122"/>
          </a:xfrm>
          <a:prstGeom prst="wedgeRoundRectCallout">
            <a:avLst>
              <a:gd name="adj1" fmla="val 65979"/>
              <a:gd name="adj2" fmla="val -19999"/>
              <a:gd name="adj3" fmla="val 16667"/>
            </a:avLst>
          </a:prstGeom>
          <a:solidFill>
            <a:srgbClr val="148F77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noProof="0" dirty="0">
                <a:solidFill>
                  <a:schemeClr val="bg1"/>
                </a:solidFill>
              </a:rPr>
              <a:t>d4SU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noProof="0" dirty="0">
                <a:solidFill>
                  <a:schemeClr val="bg1"/>
                </a:solidFill>
              </a:rPr>
              <a:t>Convert to IFC</a:t>
            </a:r>
          </a:p>
        </p:txBody>
      </p:sp>
      <p:pic>
        <p:nvPicPr>
          <p:cNvPr id="4" name="Picture 2" descr="buildingSMART International – openBIM Forum EU">
            <a:extLst>
              <a:ext uri="{FF2B5EF4-FFF2-40B4-BE49-F238E27FC236}">
                <a16:creationId xmlns:a16="http://schemas.microsoft.com/office/drawing/2014/main" id="{546A57F2-9169-E21E-FC19-C34994E56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727" y="4252106"/>
            <a:ext cx="1313285" cy="1305065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26AD137-4F2A-B5AC-C14E-A4C315A9583A}"/>
              </a:ext>
            </a:extLst>
          </p:cNvPr>
          <p:cNvSpPr/>
          <p:nvPr/>
        </p:nvSpPr>
        <p:spPr>
          <a:xfrm>
            <a:off x="1501681" y="3867273"/>
            <a:ext cx="2310624" cy="2266122"/>
          </a:xfrm>
          <a:prstGeom prst="wedgeRoundRectCallout">
            <a:avLst>
              <a:gd name="adj1" fmla="val 63262"/>
              <a:gd name="adj2" fmla="val -18331"/>
              <a:gd name="adj3" fmla="val 16667"/>
            </a:avLst>
          </a:prstGeom>
          <a:solidFill>
            <a:srgbClr val="5725D7"/>
          </a:solidFill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noProof="0" dirty="0">
                <a:solidFill>
                  <a:schemeClr val="bg1"/>
                </a:solidFill>
              </a:rPr>
              <a:t>Custom Tool</a:t>
            </a: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r>
              <a:rPr lang="en-US" noProof="0" dirty="0">
                <a:solidFill>
                  <a:schemeClr val="bg1"/>
                </a:solidFill>
              </a:rPr>
              <a:t>Provide Data in Json format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4421383-E1FC-77F2-B4D4-F7AB48B07D9D}"/>
              </a:ext>
            </a:extLst>
          </p:cNvPr>
          <p:cNvSpPr/>
          <p:nvPr/>
        </p:nvSpPr>
        <p:spPr>
          <a:xfrm>
            <a:off x="6917408" y="2719255"/>
            <a:ext cx="2310624" cy="2266122"/>
          </a:xfrm>
          <a:prstGeom prst="wedgeRoundRectCallout">
            <a:avLst>
              <a:gd name="adj1" fmla="val 61744"/>
              <a:gd name="adj2" fmla="val -20383"/>
              <a:gd name="adj3" fmla="val 16667"/>
            </a:avLst>
          </a:prstGeom>
          <a:solidFill>
            <a:srgbClr val="148F77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noProof="0" dirty="0"/>
              <a:t>d4SU</a:t>
            </a:r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r>
              <a:rPr lang="en-US" noProof="0" dirty="0"/>
              <a:t>Leverage </a:t>
            </a:r>
          </a:p>
          <a:p>
            <a:pPr algn="ctr"/>
            <a:r>
              <a:rPr lang="en-US" noProof="0" dirty="0"/>
              <a:t>BIM Tooling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E0236D0-1B74-4DCB-E5DD-ED633516E8B9}"/>
              </a:ext>
            </a:extLst>
          </p:cNvPr>
          <p:cNvSpPr/>
          <p:nvPr/>
        </p:nvSpPr>
        <p:spPr>
          <a:xfrm>
            <a:off x="9607279" y="2701513"/>
            <a:ext cx="2310624" cy="2266122"/>
          </a:xfrm>
          <a:prstGeom prst="wedgeRoundRectCallout">
            <a:avLst>
              <a:gd name="adj1" fmla="val 66088"/>
              <a:gd name="adj2" fmla="val -18651"/>
              <a:gd name="adj3" fmla="val 16667"/>
            </a:avLst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bg1"/>
                </a:solidFill>
              </a:rPr>
              <a:t>Add  domain logic in any preferred tool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B55161-00E1-BFB9-3ED8-2A111976D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022" y="4443700"/>
            <a:ext cx="580444" cy="921877"/>
          </a:xfrm>
          <a:prstGeom prst="rect">
            <a:avLst/>
          </a:prstGeom>
          <a:solidFill>
            <a:srgbClr val="148F77"/>
          </a:solidFill>
        </p:spPr>
      </p:pic>
      <p:pic>
        <p:nvPicPr>
          <p:cNvPr id="1026" name="Picture 2" descr="Complex Data Icons - Free SVG &amp; PNG Complex Data Images ...">
            <a:extLst>
              <a:ext uri="{FF2B5EF4-FFF2-40B4-BE49-F238E27FC236}">
                <a16:creationId xmlns:a16="http://schemas.microsoft.com/office/drawing/2014/main" id="{A1571FEE-8DD4-D1F1-F9AD-021EB14B6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002" y="4434240"/>
            <a:ext cx="788102" cy="78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A2B013-28EB-C86C-0FA7-4D2E3AD10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155" y="3204532"/>
            <a:ext cx="580444" cy="921877"/>
          </a:xfrm>
          <a:prstGeom prst="rect">
            <a:avLst/>
          </a:prstGeom>
          <a:solidFill>
            <a:srgbClr val="148F77"/>
          </a:solidFill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F05BA28C-4E6F-01E2-9EA7-110B91AE32F2}"/>
              </a:ext>
            </a:extLst>
          </p:cNvPr>
          <p:cNvSpPr/>
          <p:nvPr/>
        </p:nvSpPr>
        <p:spPr>
          <a:xfrm>
            <a:off x="4154456" y="1446850"/>
            <a:ext cx="2310624" cy="2266122"/>
          </a:xfrm>
          <a:prstGeom prst="wedgeRoundRectCallout">
            <a:avLst>
              <a:gd name="adj1" fmla="val 65086"/>
              <a:gd name="adj2" fmla="val 20167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AECO Tool</a:t>
            </a: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r>
              <a:rPr lang="en-US" noProof="0" dirty="0">
                <a:solidFill>
                  <a:schemeClr val="bg1"/>
                </a:solidFill>
              </a:rPr>
              <a:t>Provide Domain Data in IFC format</a:t>
            </a:r>
          </a:p>
        </p:txBody>
      </p:sp>
      <p:pic>
        <p:nvPicPr>
          <p:cNvPr id="1030" name="Picture 6" descr="1,859 Building Information Modeling Icon Royalty-Free Images ...">
            <a:extLst>
              <a:ext uri="{FF2B5EF4-FFF2-40B4-BE49-F238E27FC236}">
                <a16:creationId xmlns:a16="http://schemas.microsoft.com/office/drawing/2014/main" id="{8D470B95-0473-FDF1-998A-A5426C865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613" y="1985984"/>
            <a:ext cx="1064337" cy="71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uildingSMART International – openBIM Forum EU">
            <a:extLst>
              <a:ext uri="{FF2B5EF4-FFF2-40B4-BE49-F238E27FC236}">
                <a16:creationId xmlns:a16="http://schemas.microsoft.com/office/drawing/2014/main" id="{5CE5AF21-6916-3BB7-9C02-2FF9E2031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370" y="3012938"/>
            <a:ext cx="1313285" cy="1305065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34ADF4-AF37-848B-1D0C-B73935D88468}"/>
              </a:ext>
            </a:extLst>
          </p:cNvPr>
          <p:cNvSpPr txBox="1"/>
          <p:nvPr/>
        </p:nvSpPr>
        <p:spPr>
          <a:xfrm>
            <a:off x="93541" y="2180832"/>
            <a:ext cx="1494521" cy="707886"/>
          </a:xfrm>
          <a:prstGeom prst="homePlat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Complex</a:t>
            </a:r>
          </a:p>
          <a:p>
            <a:pPr algn="ctr"/>
            <a:r>
              <a:rPr lang="en-US" sz="2000" b="1" dirty="0"/>
              <a:t> cases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3892C0-A5DD-305E-3784-EFA603D98E73}"/>
              </a:ext>
            </a:extLst>
          </p:cNvPr>
          <p:cNvSpPr txBox="1"/>
          <p:nvPr/>
        </p:nvSpPr>
        <p:spPr>
          <a:xfrm>
            <a:off x="83403" y="4730543"/>
            <a:ext cx="1366398" cy="707886"/>
          </a:xfrm>
          <a:prstGeom prst="homePlat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Simple </a:t>
            </a:r>
          </a:p>
          <a:p>
            <a:pPr algn="ctr"/>
            <a:r>
              <a:rPr lang="en-US" sz="2000" b="1" dirty="0"/>
              <a:t>cases</a:t>
            </a:r>
          </a:p>
        </p:txBody>
      </p:sp>
    </p:spTree>
    <p:extLst>
      <p:ext uri="{BB962C8B-B14F-4D97-AF65-F5344CB8AC3E}">
        <p14:creationId xmlns:p14="http://schemas.microsoft.com/office/powerpoint/2010/main" val="4122513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val 121">
            <a:extLst>
              <a:ext uri="{FF2B5EF4-FFF2-40B4-BE49-F238E27FC236}">
                <a16:creationId xmlns:a16="http://schemas.microsoft.com/office/drawing/2014/main" id="{B677C259-30D6-3422-C2EB-28826ECF8658}"/>
              </a:ext>
            </a:extLst>
          </p:cNvPr>
          <p:cNvSpPr/>
          <p:nvPr/>
        </p:nvSpPr>
        <p:spPr>
          <a:xfrm>
            <a:off x="4177853" y="3456152"/>
            <a:ext cx="290945" cy="2981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D9A54E16-71D9-AEA9-5AA8-22400F9F1548}"/>
              </a:ext>
            </a:extLst>
          </p:cNvPr>
          <p:cNvSpPr/>
          <p:nvPr/>
        </p:nvSpPr>
        <p:spPr>
          <a:xfrm>
            <a:off x="1257623" y="901498"/>
            <a:ext cx="10301611" cy="5956502"/>
          </a:xfrm>
          <a:prstGeom prst="roundRect">
            <a:avLst>
              <a:gd name="adj" fmla="val 5803"/>
            </a:avLst>
          </a:prstGeom>
          <a:solidFill>
            <a:srgbClr val="148F77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noProof="0" dirty="0"/>
              <a:t>d4SU Server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8E58B43-A3E9-D0F4-6835-CE4C85BE73F4}"/>
              </a:ext>
            </a:extLst>
          </p:cNvPr>
          <p:cNvSpPr/>
          <p:nvPr/>
        </p:nvSpPr>
        <p:spPr>
          <a:xfrm>
            <a:off x="7517778" y="3886485"/>
            <a:ext cx="367497" cy="3801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6FE811C-1D32-D1DB-3CB9-CA6F48102624}"/>
              </a:ext>
            </a:extLst>
          </p:cNvPr>
          <p:cNvSpPr/>
          <p:nvPr/>
        </p:nvSpPr>
        <p:spPr>
          <a:xfrm>
            <a:off x="7518612" y="1293947"/>
            <a:ext cx="367497" cy="3801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71A895-2587-2A86-4410-28F54BE29769}"/>
              </a:ext>
            </a:extLst>
          </p:cNvPr>
          <p:cNvSpPr/>
          <p:nvPr/>
        </p:nvSpPr>
        <p:spPr>
          <a:xfrm>
            <a:off x="7532849" y="3445042"/>
            <a:ext cx="367497" cy="3801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470D45-34BF-46D2-8AED-42B09EC9C370}"/>
              </a:ext>
            </a:extLst>
          </p:cNvPr>
          <p:cNvSpPr/>
          <p:nvPr/>
        </p:nvSpPr>
        <p:spPr>
          <a:xfrm>
            <a:off x="2644687" y="3250694"/>
            <a:ext cx="1841591" cy="1655078"/>
          </a:xfrm>
          <a:prstGeom prst="roundRect">
            <a:avLst>
              <a:gd name="adj" fmla="val 799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FastAPI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DE6DB5-F1DD-B576-9217-00D9A5156593}"/>
              </a:ext>
            </a:extLst>
          </p:cNvPr>
          <p:cNvSpPr/>
          <p:nvPr/>
        </p:nvSpPr>
        <p:spPr>
          <a:xfrm>
            <a:off x="5409606" y="1739767"/>
            <a:ext cx="1841591" cy="1655078"/>
          </a:xfrm>
          <a:prstGeom prst="roundRect">
            <a:avLst>
              <a:gd name="adj" fmla="val 799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Broker and Result Store (Redis)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C42622C-3E15-20CE-EE54-F3A51AA640C4}"/>
              </a:ext>
            </a:extLst>
          </p:cNvPr>
          <p:cNvSpPr/>
          <p:nvPr/>
        </p:nvSpPr>
        <p:spPr>
          <a:xfrm>
            <a:off x="7527448" y="1048334"/>
            <a:ext cx="3798237" cy="3658372"/>
          </a:xfrm>
          <a:prstGeom prst="roundRect">
            <a:avLst>
              <a:gd name="adj" fmla="val 799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noProof="0" dirty="0">
                <a:solidFill>
                  <a:schemeClr val="tx1"/>
                </a:solidFill>
              </a:rPr>
              <a:t>Celery Worker(s)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4CA1192A-67A7-C2AA-B537-65D0EDB7E0CA}"/>
              </a:ext>
            </a:extLst>
          </p:cNvPr>
          <p:cNvSpPr/>
          <p:nvPr/>
        </p:nvSpPr>
        <p:spPr>
          <a:xfrm>
            <a:off x="7387505" y="5174166"/>
            <a:ext cx="1841591" cy="1396979"/>
          </a:xfrm>
          <a:prstGeom prst="can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PostgreSQL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700FF2FE-10E2-3EA4-8AF3-272805E4F166}"/>
              </a:ext>
            </a:extLst>
          </p:cNvPr>
          <p:cNvSpPr/>
          <p:nvPr/>
        </p:nvSpPr>
        <p:spPr>
          <a:xfrm>
            <a:off x="9532077" y="5185663"/>
            <a:ext cx="1841591" cy="1396979"/>
          </a:xfrm>
          <a:prstGeom prst="can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File Store</a:t>
            </a:r>
          </a:p>
          <a:p>
            <a:pPr algn="ctr"/>
            <a:r>
              <a:rPr lang="en-US" noProof="0" dirty="0">
                <a:solidFill>
                  <a:schemeClr val="tx1"/>
                </a:solidFill>
              </a:rPr>
              <a:t>Apache </a:t>
            </a:r>
          </a:p>
          <a:p>
            <a:pPr algn="ctr"/>
            <a:r>
              <a:rPr lang="en-US" noProof="0" dirty="0">
                <a:solidFill>
                  <a:schemeClr val="tx1"/>
                </a:solidFill>
              </a:rPr>
              <a:t>Arrow FS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6400150-1C71-6356-BDC3-09488A249D1D}"/>
              </a:ext>
            </a:extLst>
          </p:cNvPr>
          <p:cNvCxnSpPr>
            <a:cxnSpLocks/>
            <a:stCxn id="122" idx="6"/>
            <a:endCxn id="5" idx="1"/>
          </p:cNvCxnSpPr>
          <p:nvPr/>
        </p:nvCxnSpPr>
        <p:spPr>
          <a:xfrm flipV="1">
            <a:off x="4468798" y="2567306"/>
            <a:ext cx="940808" cy="1037915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9F3A314C-D9A8-599C-D682-62653CB7AA95}"/>
              </a:ext>
            </a:extLst>
          </p:cNvPr>
          <p:cNvCxnSpPr>
            <a:cxnSpLocks/>
            <a:stCxn id="5" idx="0"/>
            <a:endCxn id="50" idx="2"/>
          </p:cNvCxnSpPr>
          <p:nvPr/>
        </p:nvCxnSpPr>
        <p:spPr>
          <a:xfrm rot="5400000" flipH="1" flipV="1">
            <a:off x="6796626" y="1017781"/>
            <a:ext cx="255763" cy="118821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ED9DC8F9-B549-E4D5-D950-51E1A3669FA2}"/>
              </a:ext>
            </a:extLst>
          </p:cNvPr>
          <p:cNvCxnSpPr>
            <a:cxnSpLocks/>
            <a:stCxn id="52" idx="2"/>
            <a:endCxn id="5" idx="2"/>
          </p:cNvCxnSpPr>
          <p:nvPr/>
        </p:nvCxnSpPr>
        <p:spPr>
          <a:xfrm rot="10800000">
            <a:off x="6330403" y="3394845"/>
            <a:ext cx="1202447" cy="240254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65F5EE7-5851-B2E4-0CE1-07A655BCA082}"/>
              </a:ext>
            </a:extLst>
          </p:cNvPr>
          <p:cNvCxnSpPr>
            <a:cxnSpLocks/>
          </p:cNvCxnSpPr>
          <p:nvPr/>
        </p:nvCxnSpPr>
        <p:spPr>
          <a:xfrm rot="5400000">
            <a:off x="8154049" y="4381303"/>
            <a:ext cx="467460" cy="1118266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D6D580F-1237-DBC2-2DDA-1E1C20505D5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9700242" y="4433031"/>
            <a:ext cx="478957" cy="1026306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4330766A-0010-82A1-F836-968785B67CB1}"/>
              </a:ext>
            </a:extLst>
          </p:cNvPr>
          <p:cNvCxnSpPr>
            <a:cxnSpLocks/>
            <a:stCxn id="4" idx="2"/>
            <a:endCxn id="7" idx="2"/>
          </p:cNvCxnSpPr>
          <p:nvPr/>
        </p:nvCxnSpPr>
        <p:spPr>
          <a:xfrm rot="16200000" flipH="1">
            <a:off x="4993052" y="3478203"/>
            <a:ext cx="966884" cy="3822022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8A829CFC-8985-9BB2-1360-3F2DF19F7309}"/>
              </a:ext>
            </a:extLst>
          </p:cNvPr>
          <p:cNvSpPr/>
          <p:nvPr/>
        </p:nvSpPr>
        <p:spPr>
          <a:xfrm>
            <a:off x="1257623" y="-510527"/>
            <a:ext cx="10377649" cy="77441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0" dirty="0">
                <a:solidFill>
                  <a:schemeClr val="bg1"/>
                </a:solidFill>
              </a:rPr>
              <a:t>Integration Platform</a:t>
            </a:r>
          </a:p>
        </p:txBody>
      </p: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155FA7B9-CBBE-03E3-6481-100329B19E8E}"/>
              </a:ext>
            </a:extLst>
          </p:cNvPr>
          <p:cNvCxnSpPr>
            <a:cxnSpLocks/>
          </p:cNvCxnSpPr>
          <p:nvPr/>
        </p:nvCxnSpPr>
        <p:spPr>
          <a:xfrm flipH="1">
            <a:off x="4421142" y="4149462"/>
            <a:ext cx="3031500" cy="16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 descr="Redis icon - Free download on Iconfinder">
            <a:extLst>
              <a:ext uri="{FF2B5EF4-FFF2-40B4-BE49-F238E27FC236}">
                <a16:creationId xmlns:a16="http://schemas.microsoft.com/office/drawing/2014/main" id="{6E1B911C-5651-2C96-5BFB-ED76275EA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89" y="2736510"/>
            <a:ext cx="607677" cy="60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Getting Started with Python FastAPI: A Comprehensive Guide">
            <a:extLst>
              <a:ext uri="{FF2B5EF4-FFF2-40B4-BE49-F238E27FC236}">
                <a16:creationId xmlns:a16="http://schemas.microsoft.com/office/drawing/2014/main" id="{8A4534E4-B263-DB14-14DD-3C6488515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4" t="12836" r="24908" b="15561"/>
          <a:stretch/>
        </p:blipFill>
        <p:spPr bwMode="auto">
          <a:xfrm>
            <a:off x="3213911" y="4016878"/>
            <a:ext cx="668916" cy="638879"/>
          </a:xfrm>
          <a:prstGeom prst="rect">
            <a:avLst/>
          </a:prstGeom>
          <a:solidFill>
            <a:srgbClr val="148F77"/>
          </a:solidFill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DB16FBBB-6018-366C-5B69-132DAF737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704" y="1787651"/>
            <a:ext cx="850904" cy="13514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5" name="Picture 10" descr="Logo of Celery">
            <a:extLst>
              <a:ext uri="{FF2B5EF4-FFF2-40B4-BE49-F238E27FC236}">
                <a16:creationId xmlns:a16="http://schemas.microsoft.com/office/drawing/2014/main" id="{3A2038F6-4658-D3DB-1C13-9BD4ADAF1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2" b="28377"/>
          <a:stretch/>
        </p:blipFill>
        <p:spPr bwMode="auto">
          <a:xfrm>
            <a:off x="9803514" y="1139016"/>
            <a:ext cx="1094572" cy="50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32B0DEF9-65DB-0E2E-F827-3E0B92196446}"/>
              </a:ext>
            </a:extLst>
          </p:cNvPr>
          <p:cNvSpPr txBox="1"/>
          <p:nvPr/>
        </p:nvSpPr>
        <p:spPr>
          <a:xfrm>
            <a:off x="9775145" y="323588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IfcOpenShell</a:t>
            </a:r>
          </a:p>
        </p:txBody>
      </p:sp>
      <p:cxnSp>
        <p:nvCxnSpPr>
          <p:cNvPr id="96" name="Curved Connector 74">
            <a:extLst>
              <a:ext uri="{FF2B5EF4-FFF2-40B4-BE49-F238E27FC236}">
                <a16:creationId xmlns:a16="http://schemas.microsoft.com/office/drawing/2014/main" id="{56A76515-305B-D989-0E12-83BA44E1EB8E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3565483" y="263891"/>
            <a:ext cx="0" cy="2986803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ownload PostgreSQL Logo in SVG Vector or PNG File Format ...">
            <a:extLst>
              <a:ext uri="{FF2B5EF4-FFF2-40B4-BE49-F238E27FC236}">
                <a16:creationId xmlns:a16="http://schemas.microsoft.com/office/drawing/2014/main" id="{36935164-249C-2ABF-08A4-07BC90B3C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758" y="5845703"/>
            <a:ext cx="707269" cy="67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TextBox 1023">
            <a:extLst>
              <a:ext uri="{FF2B5EF4-FFF2-40B4-BE49-F238E27FC236}">
                <a16:creationId xmlns:a16="http://schemas.microsoft.com/office/drawing/2014/main" id="{FF7E0E61-C80E-9658-7AB7-4B14A896B42F}"/>
              </a:ext>
            </a:extLst>
          </p:cNvPr>
          <p:cNvSpPr txBox="1"/>
          <p:nvPr/>
        </p:nvSpPr>
        <p:spPr>
          <a:xfrm>
            <a:off x="2392003" y="1771907"/>
            <a:ext cx="224933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Sync &amp; Async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request / response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C6E9C1-7D8B-B28A-0B6B-377479609D61}"/>
              </a:ext>
            </a:extLst>
          </p:cNvPr>
          <p:cNvGrpSpPr/>
          <p:nvPr/>
        </p:nvGrpSpPr>
        <p:grpSpPr>
          <a:xfrm>
            <a:off x="7828646" y="1550194"/>
            <a:ext cx="1841591" cy="2992507"/>
            <a:chOff x="7828646" y="1561847"/>
            <a:chExt cx="1841591" cy="3223745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7CC841EC-0DFD-FA2C-E033-FEA583EEE2A2}"/>
                </a:ext>
              </a:extLst>
            </p:cNvPr>
            <p:cNvSpPr/>
            <p:nvPr/>
          </p:nvSpPr>
          <p:spPr>
            <a:xfrm>
              <a:off x="7828646" y="1561847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Check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EF47EEAE-590A-B979-ECB9-9F03AEA67E86}"/>
                </a:ext>
              </a:extLst>
            </p:cNvPr>
            <p:cNvSpPr/>
            <p:nvPr/>
          </p:nvSpPr>
          <p:spPr>
            <a:xfrm>
              <a:off x="7828646" y="1922299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Convert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3919C158-0856-D51A-37BE-E0CC0C45B930}"/>
                </a:ext>
              </a:extLst>
            </p:cNvPr>
            <p:cNvSpPr/>
            <p:nvPr/>
          </p:nvSpPr>
          <p:spPr>
            <a:xfrm>
              <a:off x="7828646" y="2294723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Geometry</a:t>
              </a: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296287B4-D818-D21A-13ED-4CE686156C56}"/>
                </a:ext>
              </a:extLst>
            </p:cNvPr>
            <p:cNvSpPr/>
            <p:nvPr/>
          </p:nvSpPr>
          <p:spPr>
            <a:xfrm>
              <a:off x="7828646" y="3408463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Export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550CC989-779F-05C1-1590-444DC5F53386}"/>
                </a:ext>
              </a:extLst>
            </p:cNvPr>
            <p:cNvSpPr/>
            <p:nvPr/>
          </p:nvSpPr>
          <p:spPr>
            <a:xfrm>
              <a:off x="7828646" y="2660869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Filter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C503452A-34E6-F6D3-F55C-1919F27CD416}"/>
                </a:ext>
              </a:extLst>
            </p:cNvPr>
            <p:cNvSpPr/>
            <p:nvPr/>
          </p:nvSpPr>
          <p:spPr>
            <a:xfrm>
              <a:off x="7828646" y="4113637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Host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8039412-59D7-D010-9739-AB93495F144E}"/>
                </a:ext>
              </a:extLst>
            </p:cNvPr>
            <p:cNvSpPr/>
            <p:nvPr/>
          </p:nvSpPr>
          <p:spPr>
            <a:xfrm>
              <a:off x="7828646" y="4477005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Workflow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E9568C5-5613-627E-FC69-72E5A3482E44}"/>
                </a:ext>
              </a:extLst>
            </p:cNvPr>
            <p:cNvSpPr/>
            <p:nvPr/>
          </p:nvSpPr>
          <p:spPr>
            <a:xfrm>
              <a:off x="7828646" y="3040036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Store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AC024D0-9AB6-B177-B9B3-D6B1D3709B6F}"/>
                </a:ext>
              </a:extLst>
            </p:cNvPr>
            <p:cNvSpPr/>
            <p:nvPr/>
          </p:nvSpPr>
          <p:spPr>
            <a:xfrm>
              <a:off x="7828646" y="3757085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Extract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9448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0256-B004-5414-F239-59E3F6731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SVG’s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51549-00F2-E2C4-1B23-007D61EA0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871C5E-F705-4942-BE89-C65B4B34A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646059"/>
            <a:ext cx="7772400" cy="556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22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432D-F89E-623F-B557-BD893640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3C47E70-6F05-703E-86A2-65ACB24E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690687"/>
            <a:ext cx="10732008" cy="506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56861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301B2D"/>
      </a:dk2>
      <a:lt2>
        <a:srgbClr val="F0F3F2"/>
      </a:lt2>
      <a:accent1>
        <a:srgbClr val="E72983"/>
      </a:accent1>
      <a:accent2>
        <a:srgbClr val="D517C0"/>
      </a:accent2>
      <a:accent3>
        <a:srgbClr val="AD29E7"/>
      </a:accent3>
      <a:accent4>
        <a:srgbClr val="5725D7"/>
      </a:accent4>
      <a:accent5>
        <a:srgbClr val="2944E7"/>
      </a:accent5>
      <a:accent6>
        <a:srgbClr val="1781D5"/>
      </a:accent6>
      <a:hlink>
        <a:srgbClr val="433FBF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1772</TotalTime>
  <Words>238</Words>
  <Application>Microsoft Macintosh PowerPoint</Application>
  <PresentationFormat>Widescreen</PresentationFormat>
  <Paragraphs>150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Arial</vt:lpstr>
      <vt:lpstr>Century Gothic</vt:lpstr>
      <vt:lpstr>BrushVTI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SVG’s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 Van Lier</dc:creator>
  <cp:lastModifiedBy>Luc Van Lier</cp:lastModifiedBy>
  <cp:revision>57</cp:revision>
  <dcterms:created xsi:type="dcterms:W3CDTF">2024-12-15T11:47:37Z</dcterms:created>
  <dcterms:modified xsi:type="dcterms:W3CDTF">2025-03-03T16:12:13Z</dcterms:modified>
</cp:coreProperties>
</file>